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69" r:id="rId2"/>
    <p:sldId id="310" r:id="rId3"/>
    <p:sldId id="279" r:id="rId4"/>
    <p:sldId id="304" r:id="rId5"/>
    <p:sldId id="281" r:id="rId6"/>
    <p:sldId id="270" r:id="rId7"/>
    <p:sldId id="273" r:id="rId8"/>
    <p:sldId id="271" r:id="rId9"/>
    <p:sldId id="309" r:id="rId10"/>
    <p:sldId id="292" r:id="rId11"/>
    <p:sldId id="286" r:id="rId12"/>
    <p:sldId id="287" r:id="rId13"/>
    <p:sldId id="293" r:id="rId14"/>
    <p:sldId id="272" r:id="rId15"/>
    <p:sldId id="282" r:id="rId16"/>
    <p:sldId id="306" r:id="rId17"/>
    <p:sldId id="295" r:id="rId18"/>
    <p:sldId id="298" r:id="rId19"/>
    <p:sldId id="303" r:id="rId20"/>
    <p:sldId id="311" r:id="rId21"/>
    <p:sldId id="312" r:id="rId22"/>
    <p:sldId id="313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E5CF"/>
    <a:srgbClr val="4A856E"/>
    <a:srgbClr val="0000CC"/>
    <a:srgbClr val="CCECFF"/>
    <a:srgbClr val="ED6E4A"/>
    <a:srgbClr val="667834"/>
    <a:srgbClr val="BF9100"/>
    <a:srgbClr val="0070BF"/>
    <a:srgbClr val="A55E12"/>
    <a:srgbClr val="A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85949" autoAdjust="0"/>
  </p:normalViewPr>
  <p:slideViewPr>
    <p:cSldViewPr snapToGrid="0">
      <p:cViewPr varScale="1">
        <p:scale>
          <a:sx n="82" d="100"/>
          <a:sy n="82" d="100"/>
        </p:scale>
        <p:origin x="643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102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70CCD4-A6D1-4287-B84B-AE1795069D32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 phldr="1"/>
      <dgm:spPr/>
    </dgm:pt>
    <dgm:pt modelId="{ADE87DBB-FBB6-491A-9E5E-BF2AAB5B7D92}">
      <dgm:prSet phldrT="[Texte]" custT="1"/>
      <dgm:spPr>
        <a:solidFill>
          <a:srgbClr val="E9471B">
            <a:alpha val="50000"/>
          </a:srgbClr>
        </a:solidFill>
      </dgm:spPr>
      <dgm:t>
        <a:bodyPr/>
        <a:lstStyle/>
        <a:p>
          <a:r>
            <a:rPr lang="fr-FR" sz="1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Physique</a:t>
          </a:r>
        </a:p>
      </dgm:t>
    </dgm:pt>
    <dgm:pt modelId="{8EE5F5A9-6420-49E4-8A97-296CE0EFA3B1}" type="parTrans" cxnId="{D71DF3E3-CBED-4385-8307-5CAA469075D1}">
      <dgm:prSet/>
      <dgm:spPr/>
      <dgm:t>
        <a:bodyPr/>
        <a:lstStyle/>
        <a:p>
          <a:endParaRPr lang="fr-FR"/>
        </a:p>
      </dgm:t>
    </dgm:pt>
    <dgm:pt modelId="{4BAB7891-65C3-4C60-9C98-1506CFD405A8}" type="sibTrans" cxnId="{D71DF3E3-CBED-4385-8307-5CAA469075D1}">
      <dgm:prSet/>
      <dgm:spPr/>
      <dgm:t>
        <a:bodyPr/>
        <a:lstStyle/>
        <a:p>
          <a:endParaRPr lang="fr-FR"/>
        </a:p>
      </dgm:t>
    </dgm:pt>
    <dgm:pt modelId="{726D21BC-AD77-4E67-9F74-F549B98F5B3C}">
      <dgm:prSet phldrT="[Texte]" custT="1"/>
      <dgm:spPr>
        <a:solidFill>
          <a:srgbClr val="0070C0">
            <a:alpha val="50000"/>
          </a:srgbClr>
        </a:solidFill>
      </dgm:spPr>
      <dgm:t>
        <a:bodyPr/>
        <a:lstStyle/>
        <a:p>
          <a:pPr marL="0" indent="0" algn="l"/>
          <a:r>
            <a:rPr lang="fr-FR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IR</a:t>
          </a:r>
        </a:p>
      </dgm:t>
    </dgm:pt>
    <dgm:pt modelId="{D15A3523-25AB-4A03-922C-335EDCC304F8}" type="parTrans" cxnId="{F5764A9C-6165-4376-8897-1CCF5D6870C9}">
      <dgm:prSet/>
      <dgm:spPr/>
      <dgm:t>
        <a:bodyPr/>
        <a:lstStyle/>
        <a:p>
          <a:endParaRPr lang="fr-FR"/>
        </a:p>
      </dgm:t>
    </dgm:pt>
    <dgm:pt modelId="{1301EEA2-A184-47F4-AEC9-923B5C10E368}" type="sibTrans" cxnId="{F5764A9C-6165-4376-8897-1CCF5D6870C9}">
      <dgm:prSet/>
      <dgm:spPr/>
      <dgm:t>
        <a:bodyPr/>
        <a:lstStyle/>
        <a:p>
          <a:endParaRPr lang="fr-FR"/>
        </a:p>
      </dgm:t>
    </dgm:pt>
    <dgm:pt modelId="{5D4E4A65-4399-4668-A237-E632FD8ABDF4}">
      <dgm:prSet phldrT="[Texte]" custT="1"/>
      <dgm:spPr>
        <a:solidFill>
          <a:srgbClr val="FFC000">
            <a:alpha val="50000"/>
          </a:srgbClr>
        </a:solidFill>
      </dgm:spPr>
      <dgm:t>
        <a:bodyPr/>
        <a:lstStyle/>
        <a:p>
          <a:r>
            <a:rPr lang="fr-FR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Maths</a:t>
          </a:r>
          <a:endParaRPr lang="fr-FR" sz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2F5F460-1410-4D40-98E5-70AB56A0DE72}" type="parTrans" cxnId="{22FE3B7B-E954-4AB8-B90B-2557D72C1C37}">
      <dgm:prSet/>
      <dgm:spPr/>
      <dgm:t>
        <a:bodyPr/>
        <a:lstStyle/>
        <a:p>
          <a:endParaRPr lang="fr-FR"/>
        </a:p>
      </dgm:t>
    </dgm:pt>
    <dgm:pt modelId="{B0D19741-0B8E-46E0-A9A2-1D1534E7971E}" type="sibTrans" cxnId="{22FE3B7B-E954-4AB8-B90B-2557D72C1C37}">
      <dgm:prSet/>
      <dgm:spPr/>
      <dgm:t>
        <a:bodyPr/>
        <a:lstStyle/>
        <a:p>
          <a:endParaRPr lang="fr-FR"/>
        </a:p>
      </dgm:t>
    </dgm:pt>
    <dgm:pt modelId="{DCEFC6FD-AD53-4B44-B32C-323645B71CBF}">
      <dgm:prSet phldrT="[Texte]" custT="1"/>
      <dgm:spPr>
        <a:solidFill>
          <a:srgbClr val="00B050">
            <a:alpha val="50000"/>
          </a:srgbClr>
        </a:solidFill>
      </dgm:spPr>
      <dgm:t>
        <a:bodyPr/>
        <a:lstStyle/>
        <a:p>
          <a:pPr algn="r"/>
          <a:r>
            <a:rPr lang="fr-FR" sz="16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ER</a:t>
          </a:r>
          <a:endParaRPr lang="fr-FR" sz="16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26E77F5-A34D-4967-A698-8ECB661CD81C}" type="sibTrans" cxnId="{9EB208C8-0E0B-4463-BE7E-08834048C88A}">
      <dgm:prSet/>
      <dgm:spPr/>
      <dgm:t>
        <a:bodyPr/>
        <a:lstStyle/>
        <a:p>
          <a:endParaRPr lang="fr-FR"/>
        </a:p>
      </dgm:t>
    </dgm:pt>
    <dgm:pt modelId="{C7D1C69A-1A5D-47F8-8D5B-2F3B82C7F1CA}" type="parTrans" cxnId="{9EB208C8-0E0B-4463-BE7E-08834048C88A}">
      <dgm:prSet/>
      <dgm:spPr/>
      <dgm:t>
        <a:bodyPr/>
        <a:lstStyle/>
        <a:p>
          <a:endParaRPr lang="fr-FR"/>
        </a:p>
      </dgm:t>
    </dgm:pt>
    <dgm:pt modelId="{EAD30BEE-DF29-4A7D-AE9F-F773EC6668FC}" type="pres">
      <dgm:prSet presAssocID="{1370CCD4-A6D1-4287-B84B-AE1795069D32}" presName="compositeShape" presStyleCnt="0">
        <dgm:presLayoutVars>
          <dgm:chMax val="7"/>
          <dgm:dir/>
          <dgm:resizeHandles val="exact"/>
        </dgm:presLayoutVars>
      </dgm:prSet>
      <dgm:spPr/>
    </dgm:pt>
    <dgm:pt modelId="{2B531043-67EB-44B4-93E2-C624FCA8E135}" type="pres">
      <dgm:prSet presAssocID="{ADE87DBB-FBB6-491A-9E5E-BF2AAB5B7D92}" presName="circ1" presStyleLbl="vennNode1" presStyleIdx="0" presStyleCnt="4"/>
      <dgm:spPr/>
    </dgm:pt>
    <dgm:pt modelId="{6695B242-BAFE-47B3-B2DC-910A1436C128}" type="pres">
      <dgm:prSet presAssocID="{ADE87DBB-FBB6-491A-9E5E-BF2AAB5B7D9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7AB7F713-BF56-4EE9-8389-620769BBD3D4}" type="pres">
      <dgm:prSet presAssocID="{726D21BC-AD77-4E67-9F74-F549B98F5B3C}" presName="circ2" presStyleLbl="vennNode1" presStyleIdx="1" presStyleCnt="4"/>
      <dgm:spPr/>
    </dgm:pt>
    <dgm:pt modelId="{C0C4E63E-DC21-44F2-8FD6-1DB3DAB7E194}" type="pres">
      <dgm:prSet presAssocID="{726D21BC-AD77-4E67-9F74-F549B98F5B3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EF43663-F8A9-4A1A-B781-367C4B6A911A}" type="pres">
      <dgm:prSet presAssocID="{5D4E4A65-4399-4668-A237-E632FD8ABDF4}" presName="circ3" presStyleLbl="vennNode1" presStyleIdx="2" presStyleCnt="4"/>
      <dgm:spPr/>
    </dgm:pt>
    <dgm:pt modelId="{B6B54B01-01A0-48B1-849A-FCF973B93F35}" type="pres">
      <dgm:prSet presAssocID="{5D4E4A65-4399-4668-A237-E632FD8ABDF4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ED71183-0F2E-4F5C-B9C7-F02296A1E1B1}" type="pres">
      <dgm:prSet presAssocID="{DCEFC6FD-AD53-4B44-B32C-323645B71CBF}" presName="circ4" presStyleLbl="vennNode1" presStyleIdx="3" presStyleCnt="4"/>
      <dgm:spPr/>
    </dgm:pt>
    <dgm:pt modelId="{BA0EF742-35EA-4643-9C1E-75AA120982B7}" type="pres">
      <dgm:prSet presAssocID="{DCEFC6FD-AD53-4B44-B32C-323645B71CBF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B6AEF10C-B0F2-4C74-B698-8F6A1C69BD13}" type="presOf" srcId="{726D21BC-AD77-4E67-9F74-F549B98F5B3C}" destId="{C0C4E63E-DC21-44F2-8FD6-1DB3DAB7E194}" srcOrd="1" destOrd="0" presId="urn:microsoft.com/office/officeart/2005/8/layout/venn1"/>
    <dgm:cxn modelId="{E59A1E21-6907-43B4-8824-16C5C2467CFD}" type="presOf" srcId="{1370CCD4-A6D1-4287-B84B-AE1795069D32}" destId="{EAD30BEE-DF29-4A7D-AE9F-F773EC6668FC}" srcOrd="0" destOrd="0" presId="urn:microsoft.com/office/officeart/2005/8/layout/venn1"/>
    <dgm:cxn modelId="{BF4CB86D-ABA8-446A-9C26-8BC131E3CEFC}" type="presOf" srcId="{5D4E4A65-4399-4668-A237-E632FD8ABDF4}" destId="{BEF43663-F8A9-4A1A-B781-367C4B6A911A}" srcOrd="0" destOrd="0" presId="urn:microsoft.com/office/officeart/2005/8/layout/venn1"/>
    <dgm:cxn modelId="{22FE3B7B-E954-4AB8-B90B-2557D72C1C37}" srcId="{1370CCD4-A6D1-4287-B84B-AE1795069D32}" destId="{5D4E4A65-4399-4668-A237-E632FD8ABDF4}" srcOrd="2" destOrd="0" parTransId="{32F5F460-1410-4D40-98E5-70AB56A0DE72}" sibTransId="{B0D19741-0B8E-46E0-A9A2-1D1534E7971E}"/>
    <dgm:cxn modelId="{F5764A9C-6165-4376-8897-1CCF5D6870C9}" srcId="{1370CCD4-A6D1-4287-B84B-AE1795069D32}" destId="{726D21BC-AD77-4E67-9F74-F549B98F5B3C}" srcOrd="1" destOrd="0" parTransId="{D15A3523-25AB-4A03-922C-335EDCC304F8}" sibTransId="{1301EEA2-A184-47F4-AEC9-923B5C10E368}"/>
    <dgm:cxn modelId="{9EB208C8-0E0B-4463-BE7E-08834048C88A}" srcId="{1370CCD4-A6D1-4287-B84B-AE1795069D32}" destId="{DCEFC6FD-AD53-4B44-B32C-323645B71CBF}" srcOrd="3" destOrd="0" parTransId="{C7D1C69A-1A5D-47F8-8D5B-2F3B82C7F1CA}" sibTransId="{E26E77F5-A34D-4967-A698-8ECB661CD81C}"/>
    <dgm:cxn modelId="{D28DC5CA-2FB0-4A84-B936-910251AA7B4E}" type="presOf" srcId="{ADE87DBB-FBB6-491A-9E5E-BF2AAB5B7D92}" destId="{2B531043-67EB-44B4-93E2-C624FCA8E135}" srcOrd="0" destOrd="0" presId="urn:microsoft.com/office/officeart/2005/8/layout/venn1"/>
    <dgm:cxn modelId="{31FFAFCD-0A94-4C7F-87E7-F561A301A09D}" type="presOf" srcId="{5D4E4A65-4399-4668-A237-E632FD8ABDF4}" destId="{B6B54B01-01A0-48B1-849A-FCF973B93F35}" srcOrd="1" destOrd="0" presId="urn:microsoft.com/office/officeart/2005/8/layout/venn1"/>
    <dgm:cxn modelId="{AB706DE2-8610-4B2F-803F-57F024D3FF0D}" type="presOf" srcId="{ADE87DBB-FBB6-491A-9E5E-BF2AAB5B7D92}" destId="{6695B242-BAFE-47B3-B2DC-910A1436C128}" srcOrd="1" destOrd="0" presId="urn:microsoft.com/office/officeart/2005/8/layout/venn1"/>
    <dgm:cxn modelId="{D71DF3E3-CBED-4385-8307-5CAA469075D1}" srcId="{1370CCD4-A6D1-4287-B84B-AE1795069D32}" destId="{ADE87DBB-FBB6-491A-9E5E-BF2AAB5B7D92}" srcOrd="0" destOrd="0" parTransId="{8EE5F5A9-6420-49E4-8A97-296CE0EFA3B1}" sibTransId="{4BAB7891-65C3-4C60-9C98-1506CFD405A8}"/>
    <dgm:cxn modelId="{0268F0E8-D098-417B-9162-0A982E97DCF9}" type="presOf" srcId="{DCEFC6FD-AD53-4B44-B32C-323645B71CBF}" destId="{BED71183-0F2E-4F5C-B9C7-F02296A1E1B1}" srcOrd="0" destOrd="0" presId="urn:microsoft.com/office/officeart/2005/8/layout/venn1"/>
    <dgm:cxn modelId="{DE388AE9-10E4-4F8E-80A3-92F19E7AC3E3}" type="presOf" srcId="{DCEFC6FD-AD53-4B44-B32C-323645B71CBF}" destId="{BA0EF742-35EA-4643-9C1E-75AA120982B7}" srcOrd="1" destOrd="0" presId="urn:microsoft.com/office/officeart/2005/8/layout/venn1"/>
    <dgm:cxn modelId="{515ACAEB-AA28-4794-9273-1DC6B2720DA6}" type="presOf" srcId="{726D21BC-AD77-4E67-9F74-F549B98F5B3C}" destId="{7AB7F713-BF56-4EE9-8389-620769BBD3D4}" srcOrd="0" destOrd="0" presId="urn:microsoft.com/office/officeart/2005/8/layout/venn1"/>
    <dgm:cxn modelId="{664CAB70-A9D7-4721-9567-3F741ACE2312}" type="presParOf" srcId="{EAD30BEE-DF29-4A7D-AE9F-F773EC6668FC}" destId="{2B531043-67EB-44B4-93E2-C624FCA8E135}" srcOrd="0" destOrd="0" presId="urn:microsoft.com/office/officeart/2005/8/layout/venn1"/>
    <dgm:cxn modelId="{70507857-73FB-41F4-8C60-43F2B35803A1}" type="presParOf" srcId="{EAD30BEE-DF29-4A7D-AE9F-F773EC6668FC}" destId="{6695B242-BAFE-47B3-B2DC-910A1436C128}" srcOrd="1" destOrd="0" presId="urn:microsoft.com/office/officeart/2005/8/layout/venn1"/>
    <dgm:cxn modelId="{E0F9E1EA-C0FD-44B4-84D9-9F7C0D28D62A}" type="presParOf" srcId="{EAD30BEE-DF29-4A7D-AE9F-F773EC6668FC}" destId="{7AB7F713-BF56-4EE9-8389-620769BBD3D4}" srcOrd="2" destOrd="0" presId="urn:microsoft.com/office/officeart/2005/8/layout/venn1"/>
    <dgm:cxn modelId="{E4F5D021-50F9-469D-A80A-960217C191CF}" type="presParOf" srcId="{EAD30BEE-DF29-4A7D-AE9F-F773EC6668FC}" destId="{C0C4E63E-DC21-44F2-8FD6-1DB3DAB7E194}" srcOrd="3" destOrd="0" presId="urn:microsoft.com/office/officeart/2005/8/layout/venn1"/>
    <dgm:cxn modelId="{2EA064E4-422B-4BAC-8C78-12BDFBD1B2C8}" type="presParOf" srcId="{EAD30BEE-DF29-4A7D-AE9F-F773EC6668FC}" destId="{BEF43663-F8A9-4A1A-B781-367C4B6A911A}" srcOrd="4" destOrd="0" presId="urn:microsoft.com/office/officeart/2005/8/layout/venn1"/>
    <dgm:cxn modelId="{CF8A3064-52F0-49BA-921F-5D7254A558E7}" type="presParOf" srcId="{EAD30BEE-DF29-4A7D-AE9F-F773EC6668FC}" destId="{B6B54B01-01A0-48B1-849A-FCF973B93F35}" srcOrd="5" destOrd="0" presId="urn:microsoft.com/office/officeart/2005/8/layout/venn1"/>
    <dgm:cxn modelId="{8F998AEF-47B7-489D-8134-C6C1AC0F3E5D}" type="presParOf" srcId="{EAD30BEE-DF29-4A7D-AE9F-F773EC6668FC}" destId="{BED71183-0F2E-4F5C-B9C7-F02296A1E1B1}" srcOrd="6" destOrd="0" presId="urn:microsoft.com/office/officeart/2005/8/layout/venn1"/>
    <dgm:cxn modelId="{57C0A800-6631-4693-970D-18A6BDECD694}" type="presParOf" srcId="{EAD30BEE-DF29-4A7D-AE9F-F773EC6668FC}" destId="{BA0EF742-35EA-4643-9C1E-75AA120982B7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C3CCD2-59A4-4FA2-BFB1-3EBDBD7BDF8C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F67C1155-44B8-4B8D-911A-AA09973DF644}">
      <dgm:prSet phldrT="[Texte]" custT="1"/>
      <dgm:spPr/>
      <dgm:t>
        <a:bodyPr/>
        <a:lstStyle/>
        <a:p>
          <a:r>
            <a:rPr lang="fr-FR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</a:rPr>
            <a:t>Acquisition</a:t>
          </a:r>
        </a:p>
      </dgm:t>
    </dgm:pt>
    <dgm:pt modelId="{6740282A-C89D-4DBA-AE79-EDF32B584FB5}" type="parTrans" cxnId="{563B72A9-AC88-441A-B7C3-916A1EE7A791}">
      <dgm:prSet/>
      <dgm:spPr/>
      <dgm:t>
        <a:bodyPr/>
        <a:lstStyle/>
        <a:p>
          <a:endParaRPr lang="fr-FR"/>
        </a:p>
      </dgm:t>
    </dgm:pt>
    <dgm:pt modelId="{AC65DB0B-4BC7-44E5-A395-B70F3A998C41}" type="sibTrans" cxnId="{563B72A9-AC88-441A-B7C3-916A1EE7A791}">
      <dgm:prSet/>
      <dgm:spPr/>
      <dgm:t>
        <a:bodyPr/>
        <a:lstStyle/>
        <a:p>
          <a:endParaRPr lang="fr-FR"/>
        </a:p>
      </dgm:t>
    </dgm:pt>
    <dgm:pt modelId="{18234256-ADD6-42FC-806D-BD8E03C39C84}">
      <dgm:prSet phldrT="[Texte]" custT="1"/>
      <dgm:spPr/>
      <dgm:t>
        <a:bodyPr/>
        <a:lstStyle/>
        <a:p>
          <a:r>
            <a:rPr lang="fr-FR" sz="1400" b="1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Traitement</a:t>
          </a:r>
        </a:p>
      </dgm:t>
    </dgm:pt>
    <dgm:pt modelId="{DB02C601-D0BC-4AB7-BA28-D2E7417184AD}" type="parTrans" cxnId="{30FF17A4-1BAF-44FC-AF3B-CC58C9E0DF7C}">
      <dgm:prSet/>
      <dgm:spPr/>
      <dgm:t>
        <a:bodyPr/>
        <a:lstStyle/>
        <a:p>
          <a:endParaRPr lang="fr-FR"/>
        </a:p>
      </dgm:t>
    </dgm:pt>
    <dgm:pt modelId="{8B12CF58-38F3-45F6-B478-A2E3D5D5E872}" type="sibTrans" cxnId="{30FF17A4-1BAF-44FC-AF3B-CC58C9E0DF7C}">
      <dgm:prSet/>
      <dgm:spPr/>
      <dgm:t>
        <a:bodyPr/>
        <a:lstStyle/>
        <a:p>
          <a:endParaRPr lang="fr-FR"/>
        </a:p>
      </dgm:t>
    </dgm:pt>
    <dgm:pt modelId="{A70DCEC4-E97C-486E-9133-97E118A36CEE}">
      <dgm:prSet phldrT="[Texte]" custT="1"/>
      <dgm:spPr/>
      <dgm:t>
        <a:bodyPr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Commande</a:t>
          </a:r>
        </a:p>
      </dgm:t>
    </dgm:pt>
    <dgm:pt modelId="{0852C129-A020-4573-BF74-4375FD18C083}" type="parTrans" cxnId="{3EC0E087-A216-400E-8DD6-E21FB236234F}">
      <dgm:prSet/>
      <dgm:spPr/>
      <dgm:t>
        <a:bodyPr/>
        <a:lstStyle/>
        <a:p>
          <a:endParaRPr lang="fr-FR"/>
        </a:p>
      </dgm:t>
    </dgm:pt>
    <dgm:pt modelId="{12C0E043-4534-4087-8EC5-CDFF6E300D8A}" type="sibTrans" cxnId="{3EC0E087-A216-400E-8DD6-E21FB236234F}">
      <dgm:prSet/>
      <dgm:spPr/>
      <dgm:t>
        <a:bodyPr/>
        <a:lstStyle/>
        <a:p>
          <a:endParaRPr lang="fr-FR"/>
        </a:p>
      </dgm:t>
    </dgm:pt>
    <dgm:pt modelId="{E507EBC0-E0B6-43C2-AB43-8DE66B7B4C1E}" type="pres">
      <dgm:prSet presAssocID="{ABC3CCD2-59A4-4FA2-BFB1-3EBDBD7BDF8C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060FE678-9D66-424E-8CC0-880CA3A7A95B}" type="pres">
      <dgm:prSet presAssocID="{F67C1155-44B8-4B8D-911A-AA09973DF644}" presName="Accent1" presStyleCnt="0"/>
      <dgm:spPr/>
    </dgm:pt>
    <dgm:pt modelId="{94593560-72F6-4637-9135-EA7166B8BEFE}" type="pres">
      <dgm:prSet presAssocID="{F67C1155-44B8-4B8D-911A-AA09973DF644}" presName="Accent" presStyleLbl="node1" presStyleIdx="0" presStyleCnt="3"/>
      <dgm:spPr>
        <a:solidFill>
          <a:schemeClr val="accent6">
            <a:lumMod val="60000"/>
            <a:lumOff val="40000"/>
          </a:schemeClr>
        </a:solidFill>
      </dgm:spPr>
    </dgm:pt>
    <dgm:pt modelId="{9720AF80-7567-44D8-8176-B1CC3A75C8F7}" type="pres">
      <dgm:prSet presAssocID="{F67C1155-44B8-4B8D-911A-AA09973DF644}" presName="Parent1" presStyleLbl="revTx" presStyleIdx="0" presStyleCnt="3" custScaleX="174391" custLinFactNeighborX="-1755" custLinFactNeighborY="-14817">
        <dgm:presLayoutVars>
          <dgm:chMax val="1"/>
          <dgm:chPref val="1"/>
          <dgm:bulletEnabled val="1"/>
        </dgm:presLayoutVars>
      </dgm:prSet>
      <dgm:spPr/>
    </dgm:pt>
    <dgm:pt modelId="{DF7A9C01-16ED-476E-964D-A94313C96E17}" type="pres">
      <dgm:prSet presAssocID="{18234256-ADD6-42FC-806D-BD8E03C39C84}" presName="Accent2" presStyleCnt="0"/>
      <dgm:spPr/>
    </dgm:pt>
    <dgm:pt modelId="{043D08D7-C9FD-412B-A876-02F2424E662C}" type="pres">
      <dgm:prSet presAssocID="{18234256-ADD6-42FC-806D-BD8E03C39C84}" presName="Accent" presStyleLbl="node1" presStyleIdx="1" presStyleCnt="3"/>
      <dgm:spPr>
        <a:solidFill>
          <a:schemeClr val="accent1">
            <a:lumMod val="60000"/>
            <a:lumOff val="40000"/>
          </a:schemeClr>
        </a:solidFill>
      </dgm:spPr>
    </dgm:pt>
    <dgm:pt modelId="{D869AB70-D265-4C7E-8AA0-0CF7CA2910E4}" type="pres">
      <dgm:prSet presAssocID="{18234256-ADD6-42FC-806D-BD8E03C39C84}" presName="Parent2" presStyleLbl="revTx" presStyleIdx="1" presStyleCnt="3" custScaleX="200413" custLinFactNeighborX="1398" custLinFactNeighborY="-8160">
        <dgm:presLayoutVars>
          <dgm:chMax val="1"/>
          <dgm:chPref val="1"/>
          <dgm:bulletEnabled val="1"/>
        </dgm:presLayoutVars>
      </dgm:prSet>
      <dgm:spPr/>
    </dgm:pt>
    <dgm:pt modelId="{463C95BD-B226-4762-A341-C0FE1EFDF3C1}" type="pres">
      <dgm:prSet presAssocID="{A70DCEC4-E97C-486E-9133-97E118A36CEE}" presName="Accent3" presStyleCnt="0"/>
      <dgm:spPr/>
    </dgm:pt>
    <dgm:pt modelId="{D8EB81EC-CDCF-46F6-8167-BAE3DECE6475}" type="pres">
      <dgm:prSet presAssocID="{A70DCEC4-E97C-486E-9133-97E118A36CEE}" presName="Accent" presStyleLbl="node1" presStyleIdx="2" presStyleCnt="3"/>
      <dgm:spPr>
        <a:solidFill>
          <a:srgbClr val="0070C0"/>
        </a:solidFill>
      </dgm:spPr>
    </dgm:pt>
    <dgm:pt modelId="{B6CD9299-4289-4B84-8E09-C9C9B9406BBF}" type="pres">
      <dgm:prSet presAssocID="{A70DCEC4-E97C-486E-9133-97E118A36CEE}" presName="Parent3" presStyleLbl="revTx" presStyleIdx="2" presStyleCnt="3" custScaleX="155394" custLinFactNeighborX="-6918" custLinFactNeighborY="-17427">
        <dgm:presLayoutVars>
          <dgm:chMax val="1"/>
          <dgm:chPref val="1"/>
          <dgm:bulletEnabled val="1"/>
        </dgm:presLayoutVars>
      </dgm:prSet>
      <dgm:spPr/>
    </dgm:pt>
  </dgm:ptLst>
  <dgm:cxnLst>
    <dgm:cxn modelId="{3575DF11-132E-40B8-B5AA-C16A0F1DE6CE}" type="presOf" srcId="{ABC3CCD2-59A4-4FA2-BFB1-3EBDBD7BDF8C}" destId="{E507EBC0-E0B6-43C2-AB43-8DE66B7B4C1E}" srcOrd="0" destOrd="0" presId="urn:microsoft.com/office/officeart/2009/layout/CircleArrowProcess"/>
    <dgm:cxn modelId="{1F138372-75C8-41C8-BCC5-53D11043B844}" type="presOf" srcId="{F67C1155-44B8-4B8D-911A-AA09973DF644}" destId="{9720AF80-7567-44D8-8176-B1CC3A75C8F7}" srcOrd="0" destOrd="0" presId="urn:microsoft.com/office/officeart/2009/layout/CircleArrowProcess"/>
    <dgm:cxn modelId="{05C20A82-DA20-44F5-8113-D087058CC014}" type="presOf" srcId="{A70DCEC4-E97C-486E-9133-97E118A36CEE}" destId="{B6CD9299-4289-4B84-8E09-C9C9B9406BBF}" srcOrd="0" destOrd="0" presId="urn:microsoft.com/office/officeart/2009/layout/CircleArrowProcess"/>
    <dgm:cxn modelId="{3EC0E087-A216-400E-8DD6-E21FB236234F}" srcId="{ABC3CCD2-59A4-4FA2-BFB1-3EBDBD7BDF8C}" destId="{A70DCEC4-E97C-486E-9133-97E118A36CEE}" srcOrd="2" destOrd="0" parTransId="{0852C129-A020-4573-BF74-4375FD18C083}" sibTransId="{12C0E043-4534-4087-8EC5-CDFF6E300D8A}"/>
    <dgm:cxn modelId="{30FF17A4-1BAF-44FC-AF3B-CC58C9E0DF7C}" srcId="{ABC3CCD2-59A4-4FA2-BFB1-3EBDBD7BDF8C}" destId="{18234256-ADD6-42FC-806D-BD8E03C39C84}" srcOrd="1" destOrd="0" parTransId="{DB02C601-D0BC-4AB7-BA28-D2E7417184AD}" sibTransId="{8B12CF58-38F3-45F6-B478-A2E3D5D5E872}"/>
    <dgm:cxn modelId="{563B72A9-AC88-441A-B7C3-916A1EE7A791}" srcId="{ABC3CCD2-59A4-4FA2-BFB1-3EBDBD7BDF8C}" destId="{F67C1155-44B8-4B8D-911A-AA09973DF644}" srcOrd="0" destOrd="0" parTransId="{6740282A-C89D-4DBA-AE79-EDF32B584FB5}" sibTransId="{AC65DB0B-4BC7-44E5-A395-B70F3A998C41}"/>
    <dgm:cxn modelId="{892D32C3-6EA1-47B3-8AD9-05C122F64231}" type="presOf" srcId="{18234256-ADD6-42FC-806D-BD8E03C39C84}" destId="{D869AB70-D265-4C7E-8AA0-0CF7CA2910E4}" srcOrd="0" destOrd="0" presId="urn:microsoft.com/office/officeart/2009/layout/CircleArrowProcess"/>
    <dgm:cxn modelId="{8B5796C2-DA37-4778-A9A1-5DA9BEF9AAF9}" type="presParOf" srcId="{E507EBC0-E0B6-43C2-AB43-8DE66B7B4C1E}" destId="{060FE678-9D66-424E-8CC0-880CA3A7A95B}" srcOrd="0" destOrd="0" presId="urn:microsoft.com/office/officeart/2009/layout/CircleArrowProcess"/>
    <dgm:cxn modelId="{F066AB3A-FE09-482C-9D99-E49BF9F2FB62}" type="presParOf" srcId="{060FE678-9D66-424E-8CC0-880CA3A7A95B}" destId="{94593560-72F6-4637-9135-EA7166B8BEFE}" srcOrd="0" destOrd="0" presId="urn:microsoft.com/office/officeart/2009/layout/CircleArrowProcess"/>
    <dgm:cxn modelId="{B99DBE61-F741-48DC-8D2E-E6CC27EF394A}" type="presParOf" srcId="{E507EBC0-E0B6-43C2-AB43-8DE66B7B4C1E}" destId="{9720AF80-7567-44D8-8176-B1CC3A75C8F7}" srcOrd="1" destOrd="0" presId="urn:microsoft.com/office/officeart/2009/layout/CircleArrowProcess"/>
    <dgm:cxn modelId="{1113E0B7-6A8B-4EA5-9FC0-AC04B2A81029}" type="presParOf" srcId="{E507EBC0-E0B6-43C2-AB43-8DE66B7B4C1E}" destId="{DF7A9C01-16ED-476E-964D-A94313C96E17}" srcOrd="2" destOrd="0" presId="urn:microsoft.com/office/officeart/2009/layout/CircleArrowProcess"/>
    <dgm:cxn modelId="{1BA61C94-38CD-4380-999E-7A35943AAC3A}" type="presParOf" srcId="{DF7A9C01-16ED-476E-964D-A94313C96E17}" destId="{043D08D7-C9FD-412B-A876-02F2424E662C}" srcOrd="0" destOrd="0" presId="urn:microsoft.com/office/officeart/2009/layout/CircleArrowProcess"/>
    <dgm:cxn modelId="{CB41B806-D5EA-4958-A575-3E1B5372AADC}" type="presParOf" srcId="{E507EBC0-E0B6-43C2-AB43-8DE66B7B4C1E}" destId="{D869AB70-D265-4C7E-8AA0-0CF7CA2910E4}" srcOrd="3" destOrd="0" presId="urn:microsoft.com/office/officeart/2009/layout/CircleArrowProcess"/>
    <dgm:cxn modelId="{FFBAAB09-203D-4446-81CB-DC9139070CEE}" type="presParOf" srcId="{E507EBC0-E0B6-43C2-AB43-8DE66B7B4C1E}" destId="{463C95BD-B226-4762-A341-C0FE1EFDF3C1}" srcOrd="4" destOrd="0" presId="urn:microsoft.com/office/officeart/2009/layout/CircleArrowProcess"/>
    <dgm:cxn modelId="{DF84A73B-E250-45D0-A4D4-01E7D596BA11}" type="presParOf" srcId="{463C95BD-B226-4762-A341-C0FE1EFDF3C1}" destId="{D8EB81EC-CDCF-46F6-8167-BAE3DECE6475}" srcOrd="0" destOrd="0" presId="urn:microsoft.com/office/officeart/2009/layout/CircleArrowProcess"/>
    <dgm:cxn modelId="{63292959-EA79-48E0-8FD5-7B8F194D8322}" type="presParOf" srcId="{E507EBC0-E0B6-43C2-AB43-8DE66B7B4C1E}" destId="{B6CD9299-4289-4B84-8E09-C9C9B9406BBF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531043-67EB-44B4-93E2-C624FCA8E135}">
      <dsp:nvSpPr>
        <dsp:cNvPr id="0" name=""/>
        <dsp:cNvSpPr/>
      </dsp:nvSpPr>
      <dsp:spPr>
        <a:xfrm>
          <a:off x="1030997" y="19568"/>
          <a:ext cx="1017579" cy="1017579"/>
        </a:xfrm>
        <a:prstGeom prst="ellipse">
          <a:avLst/>
        </a:prstGeom>
        <a:solidFill>
          <a:srgbClr val="E9471B">
            <a:alpha val="50000"/>
          </a:srgb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Physique</a:t>
          </a:r>
        </a:p>
      </dsp:txBody>
      <dsp:txXfrm>
        <a:off x="1148410" y="156550"/>
        <a:ext cx="782753" cy="322885"/>
      </dsp:txXfrm>
    </dsp:sp>
    <dsp:sp modelId="{7AB7F713-BF56-4EE9-8389-620769BBD3D4}">
      <dsp:nvSpPr>
        <dsp:cNvPr id="0" name=""/>
        <dsp:cNvSpPr/>
      </dsp:nvSpPr>
      <dsp:spPr>
        <a:xfrm>
          <a:off x="1481080" y="469652"/>
          <a:ext cx="1017579" cy="1017579"/>
        </a:xfrm>
        <a:prstGeom prst="ellipse">
          <a:avLst/>
        </a:prstGeom>
        <a:solidFill>
          <a:srgbClr val="0070C0">
            <a:alpha val="50000"/>
          </a:srgb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IR</a:t>
          </a:r>
        </a:p>
      </dsp:txBody>
      <dsp:txXfrm>
        <a:off x="2029008" y="587065"/>
        <a:ext cx="391376" cy="782753"/>
      </dsp:txXfrm>
    </dsp:sp>
    <dsp:sp modelId="{BEF43663-F8A9-4A1A-B781-367C4B6A911A}">
      <dsp:nvSpPr>
        <dsp:cNvPr id="0" name=""/>
        <dsp:cNvSpPr/>
      </dsp:nvSpPr>
      <dsp:spPr>
        <a:xfrm>
          <a:off x="1030997" y="919735"/>
          <a:ext cx="1017579" cy="1017579"/>
        </a:xfrm>
        <a:prstGeom prst="ellipse">
          <a:avLst/>
        </a:prstGeom>
        <a:solidFill>
          <a:srgbClr val="FFC000">
            <a:alpha val="50000"/>
          </a:srgb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Maths</a:t>
          </a:r>
          <a:endParaRPr lang="fr-FR" sz="1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148410" y="1477447"/>
        <a:ext cx="782753" cy="322885"/>
      </dsp:txXfrm>
    </dsp:sp>
    <dsp:sp modelId="{BED71183-0F2E-4F5C-B9C7-F02296A1E1B1}">
      <dsp:nvSpPr>
        <dsp:cNvPr id="0" name=""/>
        <dsp:cNvSpPr/>
      </dsp:nvSpPr>
      <dsp:spPr>
        <a:xfrm>
          <a:off x="580913" y="469652"/>
          <a:ext cx="1017579" cy="1017579"/>
        </a:xfrm>
        <a:prstGeom prst="ellipse">
          <a:avLst/>
        </a:prstGeom>
        <a:solidFill>
          <a:srgbClr val="00B050">
            <a:alpha val="50000"/>
          </a:srgb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ER</a:t>
          </a:r>
          <a:endParaRPr lang="fr-FR" sz="16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659189" y="587065"/>
        <a:ext cx="391376" cy="7827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593560-72F6-4637-9135-EA7166B8BEFE}">
      <dsp:nvSpPr>
        <dsp:cNvPr id="0" name=""/>
        <dsp:cNvSpPr/>
      </dsp:nvSpPr>
      <dsp:spPr>
        <a:xfrm>
          <a:off x="891542" y="0"/>
          <a:ext cx="1461317" cy="146154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6">
            <a:lumMod val="60000"/>
            <a:lumOff val="4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20AF80-7567-44D8-8176-B1CC3A75C8F7}">
      <dsp:nvSpPr>
        <dsp:cNvPr id="0" name=""/>
        <dsp:cNvSpPr/>
      </dsp:nvSpPr>
      <dsp:spPr>
        <a:xfrm>
          <a:off x="898253" y="467515"/>
          <a:ext cx="1416100" cy="405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</a:rPr>
            <a:t>Acquisition</a:t>
          </a:r>
        </a:p>
      </dsp:txBody>
      <dsp:txXfrm>
        <a:off x="898253" y="467515"/>
        <a:ext cx="1416100" cy="405915"/>
      </dsp:txXfrm>
    </dsp:sp>
    <dsp:sp modelId="{043D08D7-C9FD-412B-A876-02F2424E662C}">
      <dsp:nvSpPr>
        <dsp:cNvPr id="0" name=""/>
        <dsp:cNvSpPr/>
      </dsp:nvSpPr>
      <dsp:spPr>
        <a:xfrm>
          <a:off x="485666" y="839763"/>
          <a:ext cx="1461317" cy="146154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lumMod val="60000"/>
            <a:lumOff val="4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69AB70-D265-4C7E-8AA0-0CF7CA2910E4}">
      <dsp:nvSpPr>
        <dsp:cNvPr id="0" name=""/>
        <dsp:cNvSpPr/>
      </dsp:nvSpPr>
      <dsp:spPr>
        <a:xfrm>
          <a:off x="413974" y="1339158"/>
          <a:ext cx="1627405" cy="405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Traitement</a:t>
          </a:r>
        </a:p>
      </dsp:txBody>
      <dsp:txXfrm>
        <a:off x="413974" y="1339158"/>
        <a:ext cx="1627405" cy="405915"/>
      </dsp:txXfrm>
    </dsp:sp>
    <dsp:sp modelId="{D8EB81EC-CDCF-46F6-8167-BAE3DECE6475}">
      <dsp:nvSpPr>
        <dsp:cNvPr id="0" name=""/>
        <dsp:cNvSpPr/>
      </dsp:nvSpPr>
      <dsp:spPr>
        <a:xfrm>
          <a:off x="995549" y="1780018"/>
          <a:ext cx="1255498" cy="1256001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0070C0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CD9299-4289-4B84-8E09-C9C9B9406BBF}">
      <dsp:nvSpPr>
        <dsp:cNvPr id="0" name=""/>
        <dsp:cNvSpPr/>
      </dsp:nvSpPr>
      <dsp:spPr>
        <a:xfrm>
          <a:off x="935379" y="2147377"/>
          <a:ext cx="1261839" cy="405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0B0004020202020204" pitchFamily="34" charset="0"/>
              <a:ea typeface="+mn-ea"/>
              <a:cs typeface="+mn-cs"/>
            </a:rPr>
            <a:t>Commande</a:t>
          </a:r>
        </a:p>
      </dsp:txBody>
      <dsp:txXfrm>
        <a:off x="935379" y="2147377"/>
        <a:ext cx="1261839" cy="4059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B8DCB2B-2BFA-D26C-FC34-F88CB29335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C464ADF-39FF-63BF-FF66-0D95F1C207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B914B-01EC-485F-87D1-71B17EAF972C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346BC6-8683-F794-6C6A-E8FF828503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590089-0BCA-6E24-AD2F-2EA5D993FD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EC86F-962F-4299-B9BD-F3FDA1B9F3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63175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E9E75-10AD-43B5-ABC4-6C8B30D4BD71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E5035-B166-4B0D-A587-4618D6438E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64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E5035-B166-4B0D-A587-4618D6438EC7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2330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Freeform 6"/>
          <p:cNvSpPr/>
          <p:nvPr/>
        </p:nvSpPr>
        <p:spPr bwMode="auto">
          <a:xfrm>
            <a:off x="195584" y="1302032"/>
            <a:ext cx="4396736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  <p:sp useBgFill="1">
        <p:nvSpPr>
          <p:cNvPr id="8" name="ZoneTexte 7">
            <a:extLst>
              <a:ext uri="{FF2B5EF4-FFF2-40B4-BE49-F238E27FC236}">
                <a16:creationId xmlns:a16="http://schemas.microsoft.com/office/drawing/2014/main" id="{49C43BA0-3AD3-E3F7-742E-A49DFC4B52E9}"/>
              </a:ext>
            </a:extLst>
          </p:cNvPr>
          <p:cNvSpPr txBox="1"/>
          <p:nvPr userDrawn="1"/>
        </p:nvSpPr>
        <p:spPr>
          <a:xfrm>
            <a:off x="180109" y="6489838"/>
            <a:ext cx="3792451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fr-FR" sz="18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Séminaire académique 20 février 2024</a:t>
            </a:r>
          </a:p>
        </p:txBody>
      </p:sp>
    </p:spTree>
    <p:extLst>
      <p:ext uri="{BB962C8B-B14F-4D97-AF65-F5344CB8AC3E}">
        <p14:creationId xmlns:p14="http://schemas.microsoft.com/office/powerpoint/2010/main" val="191587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3766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5698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39321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5912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89352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0334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4651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/>
          <p:nvPr/>
        </p:nvSpPr>
        <p:spPr bwMode="auto">
          <a:xfrm flipV="1">
            <a:off x="186431" y="450363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fr-FR" dirty="0"/>
          </a:p>
        </p:txBody>
      </p:sp>
      <p:sp useBgFill="1">
        <p:nvSpPr>
          <p:cNvPr id="7" name="ZoneTexte 6">
            <a:extLst>
              <a:ext uri="{FF2B5EF4-FFF2-40B4-BE49-F238E27FC236}">
                <a16:creationId xmlns:a16="http://schemas.microsoft.com/office/drawing/2014/main" id="{6E5AAA2C-EDCF-E699-9EB1-2A9270C7C75D}"/>
              </a:ext>
            </a:extLst>
          </p:cNvPr>
          <p:cNvSpPr txBox="1"/>
          <p:nvPr userDrawn="1"/>
        </p:nvSpPr>
        <p:spPr>
          <a:xfrm>
            <a:off x="180109" y="6520318"/>
            <a:ext cx="3386051" cy="338554"/>
          </a:xfrm>
          <a:prstGeom prst="rect">
            <a:avLst/>
          </a:prstGeom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fr-FR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Séminaire académique 20 février 2024</a:t>
            </a:r>
          </a:p>
        </p:txBody>
      </p:sp>
    </p:spTree>
    <p:extLst>
      <p:ext uri="{BB962C8B-B14F-4D97-AF65-F5344CB8AC3E}">
        <p14:creationId xmlns:p14="http://schemas.microsoft.com/office/powerpoint/2010/main" val="2103874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3751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3654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2278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8934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5044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455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177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BEE5B-90BA-4F65-BD96-5524567A93D0}" type="datetimeFigureOut">
              <a:rPr lang="fr-FR" smtClean="0"/>
              <a:t>20/02/2024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3DAFDF2-11D8-4CC7-ABA5-CC29751A88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134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10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9.wdp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microsoft.com/office/2007/relationships/hdphoto" Target="../media/hdphoto14.wdp"/><Relationship Id="rId3" Type="http://schemas.microsoft.com/office/2007/relationships/hdphoto" Target="../media/hdphoto11.wdp"/><Relationship Id="rId7" Type="http://schemas.openxmlformats.org/officeDocument/2006/relationships/image" Target="../media/image26.png"/><Relationship Id="rId12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8.png"/><Relationship Id="rId5" Type="http://schemas.microsoft.com/office/2007/relationships/hdphoto" Target="../media/hdphoto10.wdp"/><Relationship Id="rId10" Type="http://schemas.microsoft.com/office/2007/relationships/hdphoto" Target="../media/hdphoto13.wdp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diagramLayout" Target="../diagrams/layout2.xml"/><Relationship Id="rId7" Type="http://schemas.openxmlformats.org/officeDocument/2006/relationships/image" Target="../media/image3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microsoft.com/office/2007/relationships/hdphoto" Target="../media/hdphoto3.wdp"/><Relationship Id="rId7" Type="http://schemas.openxmlformats.org/officeDocument/2006/relationships/image" Target="../media/image9.png"/><Relationship Id="rId12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diagramColors" Target="../diagrams/colors1.xml"/><Relationship Id="rId5" Type="http://schemas.openxmlformats.org/officeDocument/2006/relationships/image" Target="../media/image8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7.png"/><Relationship Id="rId9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34F9472-3C6B-49BE-8186-DE5F7EAFAE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1638" y="79913"/>
            <a:ext cx="1149545" cy="1149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180109" y="1001883"/>
            <a:ext cx="3842721" cy="1213515"/>
          </a:xfrm>
        </p:spPr>
        <p:txBody>
          <a:bodyPr>
            <a:normAutofit/>
          </a:bodyPr>
          <a:lstStyle/>
          <a:p>
            <a:r>
              <a:rPr lang="fr-FR" sz="66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BTS CIEL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663" y="2422825"/>
            <a:ext cx="6990610" cy="4216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5DB2B10-A547-F391-7D93-F2E0067AF068}"/>
              </a:ext>
            </a:extLst>
          </p:cNvPr>
          <p:cNvSpPr txBox="1"/>
          <p:nvPr/>
        </p:nvSpPr>
        <p:spPr>
          <a:xfrm>
            <a:off x="455817" y="1862080"/>
            <a:ext cx="3509103" cy="15669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>
              <a:spcBef>
                <a:spcPct val="0"/>
              </a:spcBef>
              <a:buNone/>
              <a:defRPr sz="6600" b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fr-FR" sz="2800" cap="small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 projet d’enseignement </a:t>
            </a:r>
            <a:br>
              <a:rPr lang="fr-FR" sz="2800" cap="small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FR" sz="2800" cap="small" dirty="0">
                <a:solidFill>
                  <a:schemeClr val="tx1">
                    <a:lumMod val="75000"/>
                    <a:lumOff val="25000"/>
                  </a:schemeClr>
                </a:solidFill>
              </a:rPr>
              <a:t>élaboré en commun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687663" y="1933535"/>
            <a:ext cx="5959549" cy="52322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defPPr>
              <a:defRPr lang="en-US"/>
            </a:defPPr>
            <a:lvl1pPr>
              <a:spcBef>
                <a:spcPct val="0"/>
              </a:spcBef>
              <a:buNone/>
              <a:defRPr sz="2800" b="1" cap="small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fr-FR" sz="1800" dirty="0"/>
              <a:t>CO-ENSEIGNEMENT OPTION B : </a:t>
            </a:r>
            <a:r>
              <a:rPr lang="fr-FR" sz="1800" cap="all" dirty="0">
                <a:solidFill>
                  <a:schemeClr val="tx1">
                    <a:lumMod val="75000"/>
                    <a:lumOff val="25000"/>
                  </a:schemeClr>
                </a:solidFill>
              </a:rPr>
              <a:t>é</a:t>
            </a:r>
            <a:r>
              <a:rPr lang="fr-FR" sz="1800" dirty="0"/>
              <a:t>lectronique et Réseaux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8BFFD0ED-F761-B394-B2F8-F662DFC9D509}"/>
              </a:ext>
            </a:extLst>
          </p:cNvPr>
          <p:cNvGrpSpPr/>
          <p:nvPr/>
        </p:nvGrpSpPr>
        <p:grpSpPr>
          <a:xfrm>
            <a:off x="6186196" y="2946045"/>
            <a:ext cx="5325509" cy="3693047"/>
            <a:chOff x="4721254" y="2533128"/>
            <a:chExt cx="5652117" cy="3796120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B4D09438-9F85-8C67-29DD-8B8377BC1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07645" y="4243646"/>
              <a:ext cx="2665726" cy="2085602"/>
            </a:xfrm>
            <a:prstGeom prst="rect">
              <a:avLst/>
            </a:prstGeom>
            <a:effectLst>
              <a:glow>
                <a:schemeClr val="accent1">
                  <a:alpha val="0"/>
                </a:schemeClr>
              </a:glow>
              <a:softEdge rad="927100"/>
            </a:effectLst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833FAA0C-BDA0-1F10-E72A-5274C6C6D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02743" y="3627570"/>
              <a:ext cx="2952949" cy="2408468"/>
            </a:xfrm>
            <a:prstGeom prst="rect">
              <a:avLst/>
            </a:prstGeom>
            <a:effectLst>
              <a:glow>
                <a:schemeClr val="accent1">
                  <a:alpha val="0"/>
                </a:schemeClr>
              </a:glow>
              <a:softEdge rad="1016000"/>
            </a:effectLst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0A8C4D63-BB28-4A57-EAB4-7BC4A8E5B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21254" y="2533128"/>
              <a:ext cx="3935315" cy="3209699"/>
            </a:xfrm>
            <a:prstGeom prst="rect">
              <a:avLst/>
            </a:prstGeom>
            <a:effectLst>
              <a:glow>
                <a:schemeClr val="accent1">
                  <a:alpha val="0"/>
                </a:schemeClr>
              </a:glow>
              <a:softEdge rad="1117600"/>
            </a:effectLst>
          </p:spPr>
        </p:pic>
      </p:grpSp>
    </p:spTree>
    <p:extLst>
      <p:ext uri="{BB962C8B-B14F-4D97-AF65-F5344CB8AC3E}">
        <p14:creationId xmlns:p14="http://schemas.microsoft.com/office/powerpoint/2010/main" val="4003468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0995E0-F8F7-1405-6461-179C9160F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e 62">
            <a:extLst>
              <a:ext uri="{FF2B5EF4-FFF2-40B4-BE49-F238E27FC236}">
                <a16:creationId xmlns:a16="http://schemas.microsoft.com/office/drawing/2014/main" id="{E0E0255A-DCA4-6DC2-6033-03BBA47C31E3}"/>
              </a:ext>
            </a:extLst>
          </p:cNvPr>
          <p:cNvGrpSpPr/>
          <p:nvPr/>
        </p:nvGrpSpPr>
        <p:grpSpPr>
          <a:xfrm>
            <a:off x="8377121" y="794909"/>
            <a:ext cx="2676306" cy="4948149"/>
            <a:chOff x="8377121" y="794909"/>
            <a:chExt cx="2676306" cy="4948149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EE5AE6DA-137D-98B0-8625-4FB369D5770F}"/>
                </a:ext>
              </a:extLst>
            </p:cNvPr>
            <p:cNvGrpSpPr/>
            <p:nvPr/>
          </p:nvGrpSpPr>
          <p:grpSpPr>
            <a:xfrm>
              <a:off x="8398003" y="794909"/>
              <a:ext cx="2655424" cy="4948149"/>
              <a:chOff x="8196073" y="1115387"/>
              <a:chExt cx="2655424" cy="4948149"/>
            </a:xfrm>
          </p:grpSpPr>
          <p:grpSp>
            <p:nvGrpSpPr>
              <p:cNvPr id="31" name="Groupe 30">
                <a:extLst>
                  <a:ext uri="{FF2B5EF4-FFF2-40B4-BE49-F238E27FC236}">
                    <a16:creationId xmlns:a16="http://schemas.microsoft.com/office/drawing/2014/main" id="{B18F20F7-AD3C-0BC0-833D-E0410C210179}"/>
                  </a:ext>
                </a:extLst>
              </p:cNvPr>
              <p:cNvGrpSpPr/>
              <p:nvPr/>
            </p:nvGrpSpPr>
            <p:grpSpPr>
              <a:xfrm>
                <a:off x="9427801" y="1115387"/>
                <a:ext cx="1423696" cy="369332"/>
                <a:chOff x="9473834" y="1115387"/>
                <a:chExt cx="1423696" cy="369332"/>
              </a:xfrm>
            </p:grpSpPr>
            <p:cxnSp>
              <p:nvCxnSpPr>
                <p:cNvPr id="54" name="Connecteur droit 53">
                  <a:extLst>
                    <a:ext uri="{FF2B5EF4-FFF2-40B4-BE49-F238E27FC236}">
                      <a16:creationId xmlns:a16="http://schemas.microsoft.com/office/drawing/2014/main" id="{2CD82657-21BB-A99F-202C-463A927B8D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3834" y="1311549"/>
                  <a:ext cx="102973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55" name="ZoneTexte 54">
                  <a:extLst>
                    <a:ext uri="{FF2B5EF4-FFF2-40B4-BE49-F238E27FC236}">
                      <a16:creationId xmlns:a16="http://schemas.microsoft.com/office/drawing/2014/main" id="{34F5B3D1-57C5-15E0-B393-39B7599FD29C}"/>
                    </a:ext>
                  </a:extLst>
                </p:cNvPr>
                <p:cNvSpPr txBox="1"/>
                <p:nvPr/>
              </p:nvSpPr>
              <p:spPr>
                <a:xfrm>
                  <a:off x="10503565" y="1115387"/>
                  <a:ext cx="393965" cy="369332"/>
                </a:xfrm>
                <a:prstGeom prst="rect">
                  <a:avLst/>
                </a:prstGeom>
                <a:solidFill>
                  <a:srgbClr val="FAE5CF"/>
                </a:solidFill>
                <a:ln>
                  <a:solidFill>
                    <a:srgbClr val="FAE5CF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dirty="0"/>
                    <a:t>3</a:t>
                  </a:r>
                </a:p>
              </p:txBody>
            </p:sp>
          </p:grpSp>
          <p:grpSp>
            <p:nvGrpSpPr>
              <p:cNvPr id="36" name="Groupe 35">
                <a:extLst>
                  <a:ext uri="{FF2B5EF4-FFF2-40B4-BE49-F238E27FC236}">
                    <a16:creationId xmlns:a16="http://schemas.microsoft.com/office/drawing/2014/main" id="{03BD0694-4123-D508-6590-9457D5924E2C}"/>
                  </a:ext>
                </a:extLst>
              </p:cNvPr>
              <p:cNvGrpSpPr/>
              <p:nvPr/>
            </p:nvGrpSpPr>
            <p:grpSpPr>
              <a:xfrm>
                <a:off x="9427801" y="1974575"/>
                <a:ext cx="1423696" cy="369332"/>
                <a:chOff x="9473834" y="1180704"/>
                <a:chExt cx="1423696" cy="369332"/>
              </a:xfrm>
            </p:grpSpPr>
            <p:cxnSp>
              <p:nvCxnSpPr>
                <p:cNvPr id="52" name="Connecteur droit 51">
                  <a:extLst>
                    <a:ext uri="{FF2B5EF4-FFF2-40B4-BE49-F238E27FC236}">
                      <a16:creationId xmlns:a16="http://schemas.microsoft.com/office/drawing/2014/main" id="{1435170E-FEC6-C0FF-63EB-18A726F9E3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3834" y="1376866"/>
                  <a:ext cx="102973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53" name="ZoneTexte 52">
                  <a:extLst>
                    <a:ext uri="{FF2B5EF4-FFF2-40B4-BE49-F238E27FC236}">
                      <a16:creationId xmlns:a16="http://schemas.microsoft.com/office/drawing/2014/main" id="{85AA7F3A-8454-5749-24BE-C133C35E6873}"/>
                    </a:ext>
                  </a:extLst>
                </p:cNvPr>
                <p:cNvSpPr txBox="1"/>
                <p:nvPr/>
              </p:nvSpPr>
              <p:spPr>
                <a:xfrm>
                  <a:off x="10503565" y="1180704"/>
                  <a:ext cx="393965" cy="369332"/>
                </a:xfrm>
                <a:prstGeom prst="rect">
                  <a:avLst/>
                </a:prstGeom>
                <a:solidFill>
                  <a:srgbClr val="FAE5CF"/>
                </a:solidFill>
                <a:ln>
                  <a:solidFill>
                    <a:srgbClr val="FAE5CF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dirty="0"/>
                    <a:t>6</a:t>
                  </a:r>
                </a:p>
              </p:txBody>
            </p:sp>
          </p:grpSp>
          <p:grpSp>
            <p:nvGrpSpPr>
              <p:cNvPr id="37" name="Groupe 36">
                <a:extLst>
                  <a:ext uri="{FF2B5EF4-FFF2-40B4-BE49-F238E27FC236}">
                    <a16:creationId xmlns:a16="http://schemas.microsoft.com/office/drawing/2014/main" id="{23CA9097-CED5-BAC4-DD54-D9960284F9E2}"/>
                  </a:ext>
                </a:extLst>
              </p:cNvPr>
              <p:cNvGrpSpPr/>
              <p:nvPr/>
            </p:nvGrpSpPr>
            <p:grpSpPr>
              <a:xfrm>
                <a:off x="8196073" y="4999241"/>
                <a:ext cx="2655424" cy="369332"/>
                <a:chOff x="8242106" y="3412042"/>
                <a:chExt cx="2655424" cy="369332"/>
              </a:xfrm>
            </p:grpSpPr>
            <p:cxnSp>
              <p:nvCxnSpPr>
                <p:cNvPr id="50" name="Connecteur droit 49">
                  <a:extLst>
                    <a:ext uri="{FF2B5EF4-FFF2-40B4-BE49-F238E27FC236}">
                      <a16:creationId xmlns:a16="http://schemas.microsoft.com/office/drawing/2014/main" id="{61433099-F209-53E9-A475-117573A9CB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242106" y="3608204"/>
                  <a:ext cx="228234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51" name="ZoneTexte 50">
                  <a:extLst>
                    <a:ext uri="{FF2B5EF4-FFF2-40B4-BE49-F238E27FC236}">
                      <a16:creationId xmlns:a16="http://schemas.microsoft.com/office/drawing/2014/main" id="{37CAF6A5-658D-40CE-A758-4AE60DC5EFFC}"/>
                    </a:ext>
                  </a:extLst>
                </p:cNvPr>
                <p:cNvSpPr txBox="1"/>
                <p:nvPr/>
              </p:nvSpPr>
              <p:spPr>
                <a:xfrm>
                  <a:off x="10503565" y="3412042"/>
                  <a:ext cx="393965" cy="369332"/>
                </a:xfrm>
                <a:prstGeom prst="rect">
                  <a:avLst/>
                </a:prstGeom>
                <a:solidFill>
                  <a:srgbClr val="FAE5CF"/>
                </a:solidFill>
                <a:ln>
                  <a:solidFill>
                    <a:srgbClr val="FAE5CF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dirty="0"/>
                    <a:t>1</a:t>
                  </a:r>
                </a:p>
              </p:txBody>
            </p:sp>
          </p:grpSp>
          <p:grpSp>
            <p:nvGrpSpPr>
              <p:cNvPr id="38" name="Groupe 37">
                <a:extLst>
                  <a:ext uri="{FF2B5EF4-FFF2-40B4-BE49-F238E27FC236}">
                    <a16:creationId xmlns:a16="http://schemas.microsoft.com/office/drawing/2014/main" id="{345A67E6-9991-A41F-A4B1-439A9D3514B7}"/>
                  </a:ext>
                </a:extLst>
              </p:cNvPr>
              <p:cNvGrpSpPr/>
              <p:nvPr/>
            </p:nvGrpSpPr>
            <p:grpSpPr>
              <a:xfrm>
                <a:off x="8550725" y="3496301"/>
                <a:ext cx="2300772" cy="369332"/>
                <a:chOff x="8550725" y="3496301"/>
                <a:chExt cx="2300772" cy="369332"/>
              </a:xfrm>
            </p:grpSpPr>
            <p:cxnSp>
              <p:nvCxnSpPr>
                <p:cNvPr id="48" name="Connecteur droit 47">
                  <a:extLst>
                    <a:ext uri="{FF2B5EF4-FFF2-40B4-BE49-F238E27FC236}">
                      <a16:creationId xmlns:a16="http://schemas.microsoft.com/office/drawing/2014/main" id="{F5562D56-A97B-94BA-11A9-EDA9297F03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50725" y="3692463"/>
                  <a:ext cx="1944000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9" name="ZoneTexte 48">
                  <a:extLst>
                    <a:ext uri="{FF2B5EF4-FFF2-40B4-BE49-F238E27FC236}">
                      <a16:creationId xmlns:a16="http://schemas.microsoft.com/office/drawing/2014/main" id="{336BA4DD-FBE0-CADE-BBEA-00F0EB5FF83D}"/>
                    </a:ext>
                  </a:extLst>
                </p:cNvPr>
                <p:cNvSpPr txBox="1"/>
                <p:nvPr/>
              </p:nvSpPr>
              <p:spPr>
                <a:xfrm>
                  <a:off x="10457532" y="3496301"/>
                  <a:ext cx="393965" cy="369332"/>
                </a:xfrm>
                <a:prstGeom prst="rect">
                  <a:avLst/>
                </a:prstGeom>
                <a:solidFill>
                  <a:srgbClr val="FAE5CF"/>
                </a:solidFill>
                <a:ln>
                  <a:solidFill>
                    <a:srgbClr val="FAE5CF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dirty="0"/>
                    <a:t>5</a:t>
                  </a:r>
                </a:p>
              </p:txBody>
            </p:sp>
          </p:grpSp>
          <p:grpSp>
            <p:nvGrpSpPr>
              <p:cNvPr id="40" name="Groupe 39">
                <a:extLst>
                  <a:ext uri="{FF2B5EF4-FFF2-40B4-BE49-F238E27FC236}">
                    <a16:creationId xmlns:a16="http://schemas.microsoft.com/office/drawing/2014/main" id="{4ACC8350-D19A-ACB1-4D1D-F3FABFE7BE7B}"/>
                  </a:ext>
                </a:extLst>
              </p:cNvPr>
              <p:cNvGrpSpPr/>
              <p:nvPr/>
            </p:nvGrpSpPr>
            <p:grpSpPr>
              <a:xfrm>
                <a:off x="9203327" y="4371006"/>
                <a:ext cx="1648170" cy="369332"/>
                <a:chOff x="9249360" y="658195"/>
                <a:chExt cx="1648170" cy="369332"/>
              </a:xfrm>
            </p:grpSpPr>
            <p:cxnSp>
              <p:nvCxnSpPr>
                <p:cNvPr id="44" name="Connecteur droit 43">
                  <a:extLst>
                    <a:ext uri="{FF2B5EF4-FFF2-40B4-BE49-F238E27FC236}">
                      <a16:creationId xmlns:a16="http://schemas.microsoft.com/office/drawing/2014/main" id="{41469B70-68CB-A3EC-D26F-92893A5EAA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49360" y="854357"/>
                  <a:ext cx="125420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5" name="ZoneTexte 44">
                  <a:extLst>
                    <a:ext uri="{FF2B5EF4-FFF2-40B4-BE49-F238E27FC236}">
                      <a16:creationId xmlns:a16="http://schemas.microsoft.com/office/drawing/2014/main" id="{2F7E6030-F20E-4722-C70E-90296D8D50AD}"/>
                    </a:ext>
                  </a:extLst>
                </p:cNvPr>
                <p:cNvSpPr txBox="1"/>
                <p:nvPr/>
              </p:nvSpPr>
              <p:spPr>
                <a:xfrm>
                  <a:off x="10503565" y="658195"/>
                  <a:ext cx="393965" cy="369332"/>
                </a:xfrm>
                <a:prstGeom prst="rect">
                  <a:avLst/>
                </a:prstGeom>
                <a:solidFill>
                  <a:srgbClr val="FAE5CF"/>
                </a:solidFill>
                <a:ln>
                  <a:solidFill>
                    <a:srgbClr val="FAE5CF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dirty="0"/>
                    <a:t>4</a:t>
                  </a:r>
                </a:p>
              </p:txBody>
            </p:sp>
          </p:grpSp>
          <p:grpSp>
            <p:nvGrpSpPr>
              <p:cNvPr id="41" name="Groupe 40">
                <a:extLst>
                  <a:ext uri="{FF2B5EF4-FFF2-40B4-BE49-F238E27FC236}">
                    <a16:creationId xmlns:a16="http://schemas.microsoft.com/office/drawing/2014/main" id="{FD0BBD31-A0F2-3FAB-ED01-6DD55FACAB63}"/>
                  </a:ext>
                </a:extLst>
              </p:cNvPr>
              <p:cNvGrpSpPr/>
              <p:nvPr/>
            </p:nvGrpSpPr>
            <p:grpSpPr>
              <a:xfrm>
                <a:off x="9360800" y="5694204"/>
                <a:ext cx="1490697" cy="369332"/>
                <a:chOff x="9406833" y="1182869"/>
                <a:chExt cx="1490697" cy="369332"/>
              </a:xfrm>
            </p:grpSpPr>
            <p:cxnSp>
              <p:nvCxnSpPr>
                <p:cNvPr id="42" name="Connecteur droit 41">
                  <a:extLst>
                    <a:ext uri="{FF2B5EF4-FFF2-40B4-BE49-F238E27FC236}">
                      <a16:creationId xmlns:a16="http://schemas.microsoft.com/office/drawing/2014/main" id="{ADB1E2FD-FEB2-6C6A-6A68-94CDFEFB0735}"/>
                    </a:ext>
                  </a:extLst>
                </p:cNvPr>
                <p:cNvCxnSpPr>
                  <a:cxnSpLocks/>
                  <a:endCxn id="43" idx="1"/>
                </p:cNvCxnSpPr>
                <p:nvPr/>
              </p:nvCxnSpPr>
              <p:spPr>
                <a:xfrm>
                  <a:off x="9406833" y="1367535"/>
                  <a:ext cx="1096732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3" name="ZoneTexte 42">
                  <a:extLst>
                    <a:ext uri="{FF2B5EF4-FFF2-40B4-BE49-F238E27FC236}">
                      <a16:creationId xmlns:a16="http://schemas.microsoft.com/office/drawing/2014/main" id="{330E73D8-290B-7651-6F20-F3EF11A05088}"/>
                    </a:ext>
                  </a:extLst>
                </p:cNvPr>
                <p:cNvSpPr txBox="1"/>
                <p:nvPr/>
              </p:nvSpPr>
              <p:spPr>
                <a:xfrm>
                  <a:off x="10503565" y="1182869"/>
                  <a:ext cx="393965" cy="369332"/>
                </a:xfrm>
                <a:prstGeom prst="rect">
                  <a:avLst/>
                </a:prstGeom>
                <a:solidFill>
                  <a:srgbClr val="FAE5CF"/>
                </a:solidFill>
                <a:ln>
                  <a:solidFill>
                    <a:srgbClr val="FAE5CF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dirty="0"/>
                    <a:t>4</a:t>
                  </a:r>
                </a:p>
              </p:txBody>
            </p:sp>
          </p:grpSp>
        </p:grp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20E7C97D-B5B2-7F58-B380-390BE22B07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77121" y="2569263"/>
              <a:ext cx="228234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56D00FA2-6936-5892-4432-B816C0985446}"/>
                </a:ext>
              </a:extLst>
            </p:cNvPr>
            <p:cNvSpPr txBox="1"/>
            <p:nvPr/>
          </p:nvSpPr>
          <p:spPr>
            <a:xfrm>
              <a:off x="10659462" y="2373101"/>
              <a:ext cx="393965" cy="369332"/>
            </a:xfrm>
            <a:prstGeom prst="rect">
              <a:avLst/>
            </a:prstGeom>
            <a:solidFill>
              <a:srgbClr val="FAE5CF"/>
            </a:solidFill>
            <a:ln>
              <a:solidFill>
                <a:srgbClr val="FAE5CF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dirty="0"/>
                <a:t>1</a:t>
              </a:r>
            </a:p>
          </p:txBody>
        </p:sp>
      </p:grpSp>
      <p:sp>
        <p:nvSpPr>
          <p:cNvPr id="9" name="Arc plein 8">
            <a:extLst>
              <a:ext uri="{FF2B5EF4-FFF2-40B4-BE49-F238E27FC236}">
                <a16:creationId xmlns:a16="http://schemas.microsoft.com/office/drawing/2014/main" id="{767AB24A-CA08-D859-4296-B1A37B9058C1}"/>
              </a:ext>
            </a:extLst>
          </p:cNvPr>
          <p:cNvSpPr/>
          <p:nvPr/>
        </p:nvSpPr>
        <p:spPr>
          <a:xfrm>
            <a:off x="-3290239" y="-377047"/>
            <a:ext cx="7327757" cy="7327757"/>
          </a:xfrm>
          <a:prstGeom prst="blockArc">
            <a:avLst>
              <a:gd name="adj1" fmla="val 18900000"/>
              <a:gd name="adj2" fmla="val 2700000"/>
              <a:gd name="adj3" fmla="val 295"/>
            </a:avLst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D42E4E-25B6-CE80-C30A-E6DD1F1F9C16}"/>
              </a:ext>
            </a:extLst>
          </p:cNvPr>
          <p:cNvSpPr/>
          <p:nvPr/>
        </p:nvSpPr>
        <p:spPr>
          <a:xfrm>
            <a:off x="115771" y="-85343"/>
            <a:ext cx="6424988" cy="5847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fr-FR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progression : STI -Mathématiques</a:t>
            </a:r>
          </a:p>
        </p:txBody>
      </p:sp>
      <p:sp>
        <p:nvSpPr>
          <p:cNvPr id="3" name="Flèche : double flèche horizontale 2">
            <a:extLst>
              <a:ext uri="{FF2B5EF4-FFF2-40B4-BE49-F238E27FC236}">
                <a16:creationId xmlns:a16="http://schemas.microsoft.com/office/drawing/2014/main" id="{590910A5-E352-D8B2-EA2C-3884CC46047E}"/>
              </a:ext>
            </a:extLst>
          </p:cNvPr>
          <p:cNvSpPr/>
          <p:nvPr/>
        </p:nvSpPr>
        <p:spPr>
          <a:xfrm rot="16200000">
            <a:off x="-268293" y="2919968"/>
            <a:ext cx="5195416" cy="822754"/>
          </a:xfrm>
          <a:prstGeom prst="left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F94D86-315A-67A7-B5A8-A57926228BF8}"/>
              </a:ext>
            </a:extLst>
          </p:cNvPr>
          <p:cNvSpPr/>
          <p:nvPr/>
        </p:nvSpPr>
        <p:spPr>
          <a:xfrm rot="16200000">
            <a:off x="1011008" y="3182111"/>
            <a:ext cx="2620299" cy="4616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fr-FR" sz="2400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périodes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E4F7F8F9-A4AC-6A40-6EDA-80FB1A95C26B}"/>
              </a:ext>
            </a:extLst>
          </p:cNvPr>
          <p:cNvGrpSpPr/>
          <p:nvPr/>
        </p:nvGrpSpPr>
        <p:grpSpPr>
          <a:xfrm>
            <a:off x="5018100" y="2302429"/>
            <a:ext cx="3359021" cy="562542"/>
            <a:chOff x="5215812" y="3028948"/>
            <a:chExt cx="3359021" cy="562542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640AA45B-8139-3ADC-84B9-F42FB10C88CD}"/>
                </a:ext>
              </a:extLst>
            </p:cNvPr>
            <p:cNvSpPr/>
            <p:nvPr/>
          </p:nvSpPr>
          <p:spPr>
            <a:xfrm>
              <a:off x="5215812" y="3028948"/>
              <a:ext cx="3359021" cy="56254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BCF26A36-0649-6A22-53E4-6E8D690BEF7C}"/>
                </a:ext>
              </a:extLst>
            </p:cNvPr>
            <p:cNvSpPr txBox="1"/>
            <p:nvPr/>
          </p:nvSpPr>
          <p:spPr>
            <a:xfrm>
              <a:off x="5707964" y="3097489"/>
              <a:ext cx="2649894" cy="400110"/>
            </a:xfrm>
            <a:prstGeom prst="rect">
              <a:avLst/>
            </a:prstGeom>
            <a:noFill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fr-FR" sz="2000" i="1" cap="all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Evaluation bilan 1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11257C14-0302-D1D8-5279-8F587B14E7FF}"/>
              </a:ext>
            </a:extLst>
          </p:cNvPr>
          <p:cNvGrpSpPr/>
          <p:nvPr/>
        </p:nvGrpSpPr>
        <p:grpSpPr>
          <a:xfrm>
            <a:off x="5152056" y="4583060"/>
            <a:ext cx="3359021" cy="562542"/>
            <a:chOff x="5215812" y="3028948"/>
            <a:chExt cx="3359021" cy="562542"/>
          </a:xfrm>
        </p:grpSpPr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7C9AF356-99F7-4496-DECE-B460217D57B9}"/>
                </a:ext>
              </a:extLst>
            </p:cNvPr>
            <p:cNvSpPr/>
            <p:nvPr/>
          </p:nvSpPr>
          <p:spPr>
            <a:xfrm>
              <a:off x="5215812" y="3028948"/>
              <a:ext cx="3359021" cy="56254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37321EF3-6406-6853-E1BC-631D2528D308}"/>
                </a:ext>
              </a:extLst>
            </p:cNvPr>
            <p:cNvSpPr txBox="1"/>
            <p:nvPr/>
          </p:nvSpPr>
          <p:spPr>
            <a:xfrm>
              <a:off x="5707964" y="3097489"/>
              <a:ext cx="2649894" cy="400110"/>
            </a:xfrm>
            <a:prstGeom prst="rect">
              <a:avLst/>
            </a:prstGeom>
            <a:noFill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fr-FR" sz="2000" i="1" cap="all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Evaluation bilan 2</a:t>
              </a: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3A8EC520-CEF1-B07A-F766-C5EF6BF494E3}"/>
              </a:ext>
            </a:extLst>
          </p:cNvPr>
          <p:cNvGrpSpPr/>
          <p:nvPr/>
        </p:nvGrpSpPr>
        <p:grpSpPr>
          <a:xfrm>
            <a:off x="2906439" y="621190"/>
            <a:ext cx="6712951" cy="716452"/>
            <a:chOff x="2943763" y="677176"/>
            <a:chExt cx="6712951" cy="716452"/>
          </a:xfrm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44389539-5C37-7A20-D310-33F7E98C5D5F}"/>
                </a:ext>
              </a:extLst>
            </p:cNvPr>
            <p:cNvSpPr/>
            <p:nvPr/>
          </p:nvSpPr>
          <p:spPr>
            <a:xfrm>
              <a:off x="3320714" y="748796"/>
              <a:ext cx="6336000" cy="573161"/>
            </a:xfrm>
            <a:custGeom>
              <a:avLst/>
              <a:gdLst>
                <a:gd name="connsiteX0" fmla="*/ 0 w 7201939"/>
                <a:gd name="connsiteY0" fmla="*/ 0 h 573161"/>
                <a:gd name="connsiteX1" fmla="*/ 7201939 w 7201939"/>
                <a:gd name="connsiteY1" fmla="*/ 0 h 573161"/>
                <a:gd name="connsiteX2" fmla="*/ 7201939 w 7201939"/>
                <a:gd name="connsiteY2" fmla="*/ 573161 h 573161"/>
                <a:gd name="connsiteX3" fmla="*/ 0 w 7201939"/>
                <a:gd name="connsiteY3" fmla="*/ 573161 h 573161"/>
                <a:gd name="connsiteX4" fmla="*/ 0 w 7201939"/>
                <a:gd name="connsiteY4" fmla="*/ 0 h 57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1939" h="573161">
                  <a:moveTo>
                    <a:pt x="0" y="0"/>
                  </a:moveTo>
                  <a:lnTo>
                    <a:pt x="7201939" y="0"/>
                  </a:lnTo>
                  <a:lnTo>
                    <a:pt x="7201939" y="573161"/>
                  </a:lnTo>
                  <a:lnTo>
                    <a:pt x="0" y="573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54947" tIns="50800" rIns="50800" bIns="508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4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Introduction à l’algorithmique</a:t>
              </a:r>
              <a:endParaRPr lang="fr-FR" sz="2800" kern="1200" spc="50" dirty="0">
                <a:ln w="12700">
                  <a:prstDash val="dash"/>
                </a:ln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045EDCAC-C31B-9508-9C75-9E3548119960}"/>
                </a:ext>
              </a:extLst>
            </p:cNvPr>
            <p:cNvSpPr/>
            <p:nvPr/>
          </p:nvSpPr>
          <p:spPr>
            <a:xfrm>
              <a:off x="2943763" y="677176"/>
              <a:ext cx="716452" cy="716452"/>
            </a:xfrm>
            <a:prstGeom prst="ellipse">
              <a:avLst/>
            </a:prstGeom>
            <a:solidFill>
              <a:srgbClr val="4A856E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2700" prstMaterial="flat">
              <a:bevelT w="177800" h="254000"/>
              <a:bevelB w="1524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 dirty="0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0675BE21-3B9D-CAF2-A368-D93715A6911F}"/>
                </a:ext>
              </a:extLst>
            </p:cNvPr>
            <p:cNvSpPr txBox="1"/>
            <p:nvPr/>
          </p:nvSpPr>
          <p:spPr>
            <a:xfrm>
              <a:off x="2986063" y="715503"/>
              <a:ext cx="79637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3200" b="1" kern="1200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S1</a:t>
              </a:r>
              <a:endParaRPr lang="fr-FR" sz="3200" b="1" dirty="0"/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A43CFBF8-299B-18E9-113A-71ABC251DC73}"/>
              </a:ext>
            </a:extLst>
          </p:cNvPr>
          <p:cNvGrpSpPr/>
          <p:nvPr/>
        </p:nvGrpSpPr>
        <p:grpSpPr>
          <a:xfrm>
            <a:off x="3251046" y="1479679"/>
            <a:ext cx="6368343" cy="716452"/>
            <a:chOff x="3405126" y="1483040"/>
            <a:chExt cx="6251588" cy="716452"/>
          </a:xfrm>
        </p:grpSpPr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1CD53D18-A7C7-1269-0DD9-076B3C9B9A90}"/>
                </a:ext>
              </a:extLst>
            </p:cNvPr>
            <p:cNvSpPr/>
            <p:nvPr/>
          </p:nvSpPr>
          <p:spPr>
            <a:xfrm>
              <a:off x="3792179" y="1566440"/>
              <a:ext cx="5864535" cy="573161"/>
            </a:xfrm>
            <a:custGeom>
              <a:avLst/>
              <a:gdLst>
                <a:gd name="connsiteX0" fmla="*/ 0 w 6730474"/>
                <a:gd name="connsiteY0" fmla="*/ 0 h 573161"/>
                <a:gd name="connsiteX1" fmla="*/ 6730474 w 6730474"/>
                <a:gd name="connsiteY1" fmla="*/ 0 h 573161"/>
                <a:gd name="connsiteX2" fmla="*/ 6730474 w 6730474"/>
                <a:gd name="connsiteY2" fmla="*/ 573161 h 573161"/>
                <a:gd name="connsiteX3" fmla="*/ 0 w 6730474"/>
                <a:gd name="connsiteY3" fmla="*/ 573161 h 573161"/>
                <a:gd name="connsiteX4" fmla="*/ 0 w 6730474"/>
                <a:gd name="connsiteY4" fmla="*/ 0 h 57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30474" h="573161">
                  <a:moveTo>
                    <a:pt x="0" y="0"/>
                  </a:moveTo>
                  <a:lnTo>
                    <a:pt x="6730474" y="0"/>
                  </a:lnTo>
                  <a:lnTo>
                    <a:pt x="6730474" y="573161"/>
                  </a:lnTo>
                  <a:lnTo>
                    <a:pt x="0" y="573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54947" tIns="50800" rIns="50800" bIns="508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400" spc="50" dirty="0">
                  <a:ln w="12700">
                    <a:prstDash val="dash"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Utilisation des listes</a:t>
              </a:r>
              <a:endParaRPr lang="fr-FR" sz="2400" b="0" kern="1200" spc="50" dirty="0">
                <a:ln w="12700">
                  <a:prstDash val="dash"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069AB645-7D57-5A85-E11C-2132107D7CDF}"/>
                </a:ext>
              </a:extLst>
            </p:cNvPr>
            <p:cNvSpPr/>
            <p:nvPr/>
          </p:nvSpPr>
          <p:spPr>
            <a:xfrm>
              <a:off x="3405126" y="1483040"/>
              <a:ext cx="716452" cy="716452"/>
            </a:xfrm>
            <a:prstGeom prst="ellipse">
              <a:avLst/>
            </a:prstGeom>
            <a:solidFill>
              <a:srgbClr val="A55E12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2700" prstMaterial="flat">
              <a:bevelT w="177800" h="254000"/>
              <a:bevelB w="152400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E41118E2-BAF9-59E3-C778-D88B160BA338}"/>
                </a:ext>
              </a:extLst>
            </p:cNvPr>
            <p:cNvSpPr txBox="1"/>
            <p:nvPr/>
          </p:nvSpPr>
          <p:spPr>
            <a:xfrm>
              <a:off x="3473640" y="1524703"/>
              <a:ext cx="79637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3200" b="1" kern="1200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S2</a:t>
              </a:r>
              <a:endParaRPr lang="fr-FR" sz="3200" b="1" dirty="0"/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DA36FBBB-F8DB-12E5-67C6-0BBBA30519C4}"/>
              </a:ext>
            </a:extLst>
          </p:cNvPr>
          <p:cNvGrpSpPr/>
          <p:nvPr/>
        </p:nvGrpSpPr>
        <p:grpSpPr>
          <a:xfrm>
            <a:off x="3536728" y="2993002"/>
            <a:ext cx="6026002" cy="716452"/>
            <a:chOff x="3630038" y="2713084"/>
            <a:chExt cx="6026002" cy="716452"/>
          </a:xfrm>
        </p:grpSpPr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C6EBABAC-30F1-8E23-4FF0-38C40DB550D1}"/>
                </a:ext>
              </a:extLst>
            </p:cNvPr>
            <p:cNvSpPr/>
            <p:nvPr/>
          </p:nvSpPr>
          <p:spPr>
            <a:xfrm>
              <a:off x="4007094" y="2795309"/>
              <a:ext cx="5648946" cy="573161"/>
            </a:xfrm>
            <a:custGeom>
              <a:avLst/>
              <a:gdLst>
                <a:gd name="connsiteX0" fmla="*/ 0 w 6514885"/>
                <a:gd name="connsiteY0" fmla="*/ 0 h 573161"/>
                <a:gd name="connsiteX1" fmla="*/ 6514885 w 6514885"/>
                <a:gd name="connsiteY1" fmla="*/ 0 h 573161"/>
                <a:gd name="connsiteX2" fmla="*/ 6514885 w 6514885"/>
                <a:gd name="connsiteY2" fmla="*/ 573161 h 573161"/>
                <a:gd name="connsiteX3" fmla="*/ 0 w 6514885"/>
                <a:gd name="connsiteY3" fmla="*/ 573161 h 573161"/>
                <a:gd name="connsiteX4" fmla="*/ 0 w 6514885"/>
                <a:gd name="connsiteY4" fmla="*/ 0 h 57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4885" h="573161">
                  <a:moveTo>
                    <a:pt x="0" y="0"/>
                  </a:moveTo>
                  <a:lnTo>
                    <a:pt x="6514885" y="0"/>
                  </a:lnTo>
                  <a:lnTo>
                    <a:pt x="6514885" y="573161"/>
                  </a:lnTo>
                  <a:lnTo>
                    <a:pt x="0" y="573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54947" tIns="50800" rIns="50800" bIns="508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400" b="0" kern="1200" spc="50" dirty="0">
                  <a:ln w="12700">
                    <a:prstDash val="dash"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Binaire et calculatrice IPv4</a:t>
              </a:r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9C7D9007-2BA9-0B29-6269-026C32EBEE27}"/>
                </a:ext>
              </a:extLst>
            </p:cNvPr>
            <p:cNvSpPr/>
            <p:nvPr/>
          </p:nvSpPr>
          <p:spPr>
            <a:xfrm>
              <a:off x="3630038" y="2713084"/>
              <a:ext cx="716452" cy="716452"/>
            </a:xfrm>
            <a:prstGeom prst="ellipse">
              <a:avLst/>
            </a:prstGeom>
            <a:solidFill>
              <a:srgbClr val="0070BF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2700" prstMaterial="flat">
              <a:bevelT w="177800" h="254000"/>
              <a:bevelB w="152400"/>
            </a:sp3d>
          </p:spPr>
          <p:style>
            <a:lnRef idx="0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6EDE85F3-1CFA-7550-CA7A-7846FF29C873}"/>
                </a:ext>
              </a:extLst>
            </p:cNvPr>
            <p:cNvSpPr txBox="1"/>
            <p:nvPr/>
          </p:nvSpPr>
          <p:spPr>
            <a:xfrm>
              <a:off x="3718107" y="2755855"/>
              <a:ext cx="79637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3200" b="1" kern="1200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</a:t>
              </a:r>
              <a:r>
                <a:rPr lang="fr-FR" sz="3200" b="1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3</a:t>
              </a:r>
              <a:endParaRPr lang="fr-FR" sz="3200" b="1" dirty="0"/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2CC5E03C-A264-D2D8-AB5C-6822540F934F}"/>
              </a:ext>
            </a:extLst>
          </p:cNvPr>
          <p:cNvGrpSpPr/>
          <p:nvPr/>
        </p:nvGrpSpPr>
        <p:grpSpPr>
          <a:xfrm>
            <a:off x="3472210" y="3861963"/>
            <a:ext cx="6091195" cy="716452"/>
            <a:chOff x="3565520" y="3610031"/>
            <a:chExt cx="6091195" cy="716452"/>
          </a:xfrm>
        </p:grpSpPr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6AF697E9-4D33-FE91-78B9-71F0B137B351}"/>
                </a:ext>
              </a:extLst>
            </p:cNvPr>
            <p:cNvSpPr/>
            <p:nvPr/>
          </p:nvSpPr>
          <p:spPr>
            <a:xfrm>
              <a:off x="4007769" y="3681733"/>
              <a:ext cx="5648946" cy="573161"/>
            </a:xfrm>
            <a:custGeom>
              <a:avLst/>
              <a:gdLst>
                <a:gd name="connsiteX0" fmla="*/ 0 w 6514885"/>
                <a:gd name="connsiteY0" fmla="*/ 0 h 573161"/>
                <a:gd name="connsiteX1" fmla="*/ 6514885 w 6514885"/>
                <a:gd name="connsiteY1" fmla="*/ 0 h 573161"/>
                <a:gd name="connsiteX2" fmla="*/ 6514885 w 6514885"/>
                <a:gd name="connsiteY2" fmla="*/ 573161 h 573161"/>
                <a:gd name="connsiteX3" fmla="*/ 0 w 6514885"/>
                <a:gd name="connsiteY3" fmla="*/ 573161 h 573161"/>
                <a:gd name="connsiteX4" fmla="*/ 0 w 6514885"/>
                <a:gd name="connsiteY4" fmla="*/ 0 h 57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4885" h="573161">
                  <a:moveTo>
                    <a:pt x="0" y="0"/>
                  </a:moveTo>
                  <a:lnTo>
                    <a:pt x="6514885" y="0"/>
                  </a:lnTo>
                  <a:lnTo>
                    <a:pt x="6514885" y="573161"/>
                  </a:lnTo>
                  <a:lnTo>
                    <a:pt x="0" y="573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920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54947" tIns="50800" rIns="50800" bIns="508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400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Codes secrets</a:t>
              </a:r>
              <a:endParaRPr lang="fr-FR" sz="2400" b="0" kern="1200" spc="50" dirty="0">
                <a:ln w="12700">
                  <a:prstDash val="dash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DDAD9C3-FF11-6223-AC6A-7EE653A9C31E}"/>
                </a:ext>
              </a:extLst>
            </p:cNvPr>
            <p:cNvSpPr/>
            <p:nvPr/>
          </p:nvSpPr>
          <p:spPr>
            <a:xfrm>
              <a:off x="3565520" y="3610031"/>
              <a:ext cx="716452" cy="716452"/>
            </a:xfrm>
            <a:prstGeom prst="ellipse">
              <a:avLst/>
            </a:prstGeom>
            <a:solidFill>
              <a:srgbClr val="BF910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2700" prstMaterial="flat">
              <a:bevelT w="177800" h="254000"/>
              <a:bevelB w="152400"/>
            </a:sp3d>
          </p:spPr>
          <p:style>
            <a:lnRef idx="0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5FC6B0A3-5A5A-00D5-77B3-59FDDD3F0E61}"/>
                </a:ext>
              </a:extLst>
            </p:cNvPr>
            <p:cNvSpPr txBox="1"/>
            <p:nvPr/>
          </p:nvSpPr>
          <p:spPr>
            <a:xfrm>
              <a:off x="3630038" y="3670118"/>
              <a:ext cx="79637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3200" b="1" kern="1200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S4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884F008F-E1E3-4756-4348-8C8A8D63664A}"/>
              </a:ext>
            </a:extLst>
          </p:cNvPr>
          <p:cNvGrpSpPr/>
          <p:nvPr/>
        </p:nvGrpSpPr>
        <p:grpSpPr>
          <a:xfrm>
            <a:off x="2902084" y="5212601"/>
            <a:ext cx="6694294" cy="716452"/>
            <a:chOff x="2962420" y="5217340"/>
            <a:chExt cx="6694294" cy="716452"/>
          </a:xfrm>
        </p:grpSpPr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8F489872-DFBF-85A4-900E-2341446A9212}"/>
                </a:ext>
              </a:extLst>
            </p:cNvPr>
            <p:cNvSpPr/>
            <p:nvPr/>
          </p:nvSpPr>
          <p:spPr>
            <a:xfrm>
              <a:off x="3311383" y="5289028"/>
              <a:ext cx="6345331" cy="573161"/>
            </a:xfrm>
            <a:custGeom>
              <a:avLst/>
              <a:gdLst>
                <a:gd name="connsiteX0" fmla="*/ 0 w 7201939"/>
                <a:gd name="connsiteY0" fmla="*/ 0 h 573161"/>
                <a:gd name="connsiteX1" fmla="*/ 7201939 w 7201939"/>
                <a:gd name="connsiteY1" fmla="*/ 0 h 573161"/>
                <a:gd name="connsiteX2" fmla="*/ 7201939 w 7201939"/>
                <a:gd name="connsiteY2" fmla="*/ 573161 h 573161"/>
                <a:gd name="connsiteX3" fmla="*/ 0 w 7201939"/>
                <a:gd name="connsiteY3" fmla="*/ 573161 h 573161"/>
                <a:gd name="connsiteX4" fmla="*/ 0 w 7201939"/>
                <a:gd name="connsiteY4" fmla="*/ 0 h 57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1939" h="573161">
                  <a:moveTo>
                    <a:pt x="0" y="0"/>
                  </a:moveTo>
                  <a:lnTo>
                    <a:pt x="7201939" y="0"/>
                  </a:lnTo>
                  <a:lnTo>
                    <a:pt x="7201939" y="573161"/>
                  </a:lnTo>
                  <a:lnTo>
                    <a:pt x="0" y="573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54947" tIns="50800" rIns="50800" bIns="50800" numCol="1" spcCol="1270" anchor="ctr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400" spc="50" dirty="0">
                  <a:ln w="12700">
                    <a:prstDash val="dash"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Statistiques avec le logiciel R</a:t>
              </a:r>
              <a:endParaRPr lang="fr-FR" sz="2400" b="0" kern="1200" spc="50" dirty="0">
                <a:ln w="12700">
                  <a:prstDash val="dash"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FCBA1044-B236-25DB-0CC2-3497CF4D3536}"/>
                </a:ext>
              </a:extLst>
            </p:cNvPr>
            <p:cNvSpPr/>
            <p:nvPr/>
          </p:nvSpPr>
          <p:spPr>
            <a:xfrm>
              <a:off x="2962420" y="5217340"/>
              <a:ext cx="716452" cy="716452"/>
            </a:xfrm>
            <a:prstGeom prst="ellipse">
              <a:avLst/>
            </a:prstGeom>
            <a:solidFill>
              <a:srgbClr val="ED6E4A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2700" prstMaterial="flat">
              <a:bevelT w="177800" h="254000"/>
              <a:bevelB w="1524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16DD4CBD-0964-CAA9-D907-BE115EFED167}"/>
                </a:ext>
              </a:extLst>
            </p:cNvPr>
            <p:cNvSpPr txBox="1"/>
            <p:nvPr/>
          </p:nvSpPr>
          <p:spPr>
            <a:xfrm>
              <a:off x="3004720" y="5256161"/>
              <a:ext cx="79637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3200" b="1" kern="1200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S5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Espace réservé du numéro de diapositive 4">
            <a:extLst>
              <a:ext uri="{FF2B5EF4-FFF2-40B4-BE49-F238E27FC236}">
                <a16:creationId xmlns:a16="http://schemas.microsoft.com/office/drawing/2014/main" id="{073ACCE6-E3BB-5CB5-FBAA-21B3A207CBA7}"/>
              </a:ext>
            </a:extLst>
          </p:cNvPr>
          <p:cNvSpPr txBox="1">
            <a:spLocks/>
          </p:cNvSpPr>
          <p:nvPr/>
        </p:nvSpPr>
        <p:spPr bwMode="gray">
          <a:xfrm>
            <a:off x="77907" y="492924"/>
            <a:ext cx="543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10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3384EAB1-A30E-D723-A54D-3853C61E9EBC}"/>
              </a:ext>
            </a:extLst>
          </p:cNvPr>
          <p:cNvSpPr txBox="1"/>
          <p:nvPr/>
        </p:nvSpPr>
        <p:spPr>
          <a:xfrm>
            <a:off x="9328400" y="234759"/>
            <a:ext cx="26522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Nombre de séances</a:t>
            </a:r>
          </a:p>
        </p:txBody>
      </p:sp>
    </p:spTree>
    <p:extLst>
      <p:ext uri="{BB962C8B-B14F-4D97-AF65-F5344CB8AC3E}">
        <p14:creationId xmlns:p14="http://schemas.microsoft.com/office/powerpoint/2010/main" val="47015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A9B30-B0F3-84D7-FD7C-7291C172F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999A74-8F35-55FF-FAAF-7A8727CC5B63}"/>
              </a:ext>
            </a:extLst>
          </p:cNvPr>
          <p:cNvSpPr/>
          <p:nvPr/>
        </p:nvSpPr>
        <p:spPr>
          <a:xfrm>
            <a:off x="115770" y="-85343"/>
            <a:ext cx="6499633" cy="5847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fr-FR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progression : STI -Mathématiques</a:t>
            </a:r>
          </a:p>
        </p:txBody>
      </p:sp>
      <p:sp>
        <p:nvSpPr>
          <p:cNvPr id="2" name="Espace réservé du numéro de diapositive 4">
            <a:extLst>
              <a:ext uri="{FF2B5EF4-FFF2-40B4-BE49-F238E27FC236}">
                <a16:creationId xmlns:a16="http://schemas.microsoft.com/office/drawing/2014/main" id="{07957EFB-04FA-1D36-AA3A-E367796C829B}"/>
              </a:ext>
            </a:extLst>
          </p:cNvPr>
          <p:cNvSpPr txBox="1">
            <a:spLocks/>
          </p:cNvSpPr>
          <p:nvPr/>
        </p:nvSpPr>
        <p:spPr bwMode="gray">
          <a:xfrm>
            <a:off x="77907" y="492924"/>
            <a:ext cx="5472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11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66241F5-A09B-5F65-F106-CCA9EA67D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420" y="662437"/>
            <a:ext cx="9312447" cy="2720576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AC6ABDF-41F9-D06C-55EA-7D05AFD15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420" y="3546018"/>
            <a:ext cx="9320068" cy="2484335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072891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41189-7BF3-A248-A5A5-833353B3F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1B8D2EA-4918-B271-98FE-7117E84C7CF2}"/>
              </a:ext>
            </a:extLst>
          </p:cNvPr>
          <p:cNvSpPr/>
          <p:nvPr/>
        </p:nvSpPr>
        <p:spPr>
          <a:xfrm>
            <a:off x="115770" y="-85343"/>
            <a:ext cx="6499633" cy="5847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fr-FR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progression : STI -Mathématiques</a:t>
            </a:r>
          </a:p>
        </p:txBody>
      </p:sp>
      <p:sp>
        <p:nvSpPr>
          <p:cNvPr id="2" name="Espace réservé du numéro de diapositive 4">
            <a:extLst>
              <a:ext uri="{FF2B5EF4-FFF2-40B4-BE49-F238E27FC236}">
                <a16:creationId xmlns:a16="http://schemas.microsoft.com/office/drawing/2014/main" id="{BE245EBB-9ACB-79A0-D704-EDE5209ABBFF}"/>
              </a:ext>
            </a:extLst>
          </p:cNvPr>
          <p:cNvSpPr txBox="1">
            <a:spLocks/>
          </p:cNvSpPr>
          <p:nvPr/>
        </p:nvSpPr>
        <p:spPr bwMode="gray">
          <a:xfrm>
            <a:off x="77907" y="492924"/>
            <a:ext cx="5472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12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0AF36D0-1825-27EB-2D75-A50F191A4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775" y="1095811"/>
            <a:ext cx="9373412" cy="2179509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B8CB14E-C676-5E3A-3C1D-EDE6F3D70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395" y="3582681"/>
            <a:ext cx="9365792" cy="1653683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061110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00A00-367A-3CCD-3C08-25F168383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rc plein 8">
            <a:extLst>
              <a:ext uri="{FF2B5EF4-FFF2-40B4-BE49-F238E27FC236}">
                <a16:creationId xmlns:a16="http://schemas.microsoft.com/office/drawing/2014/main" id="{2E92C764-D747-B7E5-F088-AF82FDB91BE5}"/>
              </a:ext>
            </a:extLst>
          </p:cNvPr>
          <p:cNvSpPr/>
          <p:nvPr/>
        </p:nvSpPr>
        <p:spPr>
          <a:xfrm>
            <a:off x="-3290239" y="-377047"/>
            <a:ext cx="7327757" cy="7327757"/>
          </a:xfrm>
          <a:prstGeom prst="blockArc">
            <a:avLst>
              <a:gd name="adj1" fmla="val 18900000"/>
              <a:gd name="adj2" fmla="val 2700000"/>
              <a:gd name="adj3" fmla="val 295"/>
            </a:avLst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1E5A93A5-2951-C9C8-5A01-B8FBAB7244B5}"/>
              </a:ext>
            </a:extLst>
          </p:cNvPr>
          <p:cNvSpPr/>
          <p:nvPr/>
        </p:nvSpPr>
        <p:spPr>
          <a:xfrm>
            <a:off x="3320714" y="748796"/>
            <a:ext cx="6336000" cy="573161"/>
          </a:xfrm>
          <a:custGeom>
            <a:avLst/>
            <a:gdLst>
              <a:gd name="connsiteX0" fmla="*/ 0 w 7201939"/>
              <a:gd name="connsiteY0" fmla="*/ 0 h 573161"/>
              <a:gd name="connsiteX1" fmla="*/ 7201939 w 7201939"/>
              <a:gd name="connsiteY1" fmla="*/ 0 h 573161"/>
              <a:gd name="connsiteX2" fmla="*/ 7201939 w 7201939"/>
              <a:gd name="connsiteY2" fmla="*/ 573161 h 573161"/>
              <a:gd name="connsiteX3" fmla="*/ 0 w 7201939"/>
              <a:gd name="connsiteY3" fmla="*/ 573161 h 573161"/>
              <a:gd name="connsiteX4" fmla="*/ 0 w 7201939"/>
              <a:gd name="connsiteY4" fmla="*/ 0 h 57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1939" h="573161">
                <a:moveTo>
                  <a:pt x="0" y="0"/>
                </a:moveTo>
                <a:lnTo>
                  <a:pt x="7201939" y="0"/>
                </a:lnTo>
                <a:lnTo>
                  <a:pt x="7201939" y="573161"/>
                </a:lnTo>
                <a:lnTo>
                  <a:pt x="0" y="5731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4947" tIns="50800" rIns="50800" bIns="50800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24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Grandeurs</a:t>
            </a:r>
            <a:r>
              <a:rPr lang="fr-FR" sz="22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électriques et mesures</a:t>
            </a:r>
            <a:endParaRPr lang="fr-FR" sz="2200" b="0" kern="1200" spc="50" dirty="0">
              <a:ln w="12700">
                <a:prstDash val="dash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9D831A8-8798-E090-2D2C-B05A184BE387}"/>
              </a:ext>
            </a:extLst>
          </p:cNvPr>
          <p:cNvSpPr/>
          <p:nvPr/>
        </p:nvSpPr>
        <p:spPr>
          <a:xfrm>
            <a:off x="2943763" y="677176"/>
            <a:ext cx="716452" cy="716452"/>
          </a:xfrm>
          <a:prstGeom prst="ellipse">
            <a:avLst/>
          </a:prstGeom>
          <a:solidFill>
            <a:srgbClr val="4A856E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F78EB0C1-A5BE-66B3-605A-351D974498B1}"/>
              </a:ext>
            </a:extLst>
          </p:cNvPr>
          <p:cNvSpPr/>
          <p:nvPr/>
        </p:nvSpPr>
        <p:spPr>
          <a:xfrm>
            <a:off x="3792179" y="1566440"/>
            <a:ext cx="5864535" cy="573161"/>
          </a:xfrm>
          <a:custGeom>
            <a:avLst/>
            <a:gdLst>
              <a:gd name="connsiteX0" fmla="*/ 0 w 6730474"/>
              <a:gd name="connsiteY0" fmla="*/ 0 h 573161"/>
              <a:gd name="connsiteX1" fmla="*/ 6730474 w 6730474"/>
              <a:gd name="connsiteY1" fmla="*/ 0 h 573161"/>
              <a:gd name="connsiteX2" fmla="*/ 6730474 w 6730474"/>
              <a:gd name="connsiteY2" fmla="*/ 573161 h 573161"/>
              <a:gd name="connsiteX3" fmla="*/ 0 w 6730474"/>
              <a:gd name="connsiteY3" fmla="*/ 573161 h 573161"/>
              <a:gd name="connsiteX4" fmla="*/ 0 w 6730474"/>
              <a:gd name="connsiteY4" fmla="*/ 0 h 57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0474" h="573161">
                <a:moveTo>
                  <a:pt x="0" y="0"/>
                </a:moveTo>
                <a:lnTo>
                  <a:pt x="6730474" y="0"/>
                </a:lnTo>
                <a:lnTo>
                  <a:pt x="6730474" y="573161"/>
                </a:lnTo>
                <a:lnTo>
                  <a:pt x="0" y="5731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4947" tIns="50800" rIns="50800" bIns="50800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2400" spc="50" dirty="0">
                <a:ln w="12700">
                  <a:prstDash val="dash"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fr-FR" sz="2400" b="0" kern="1200" spc="50" dirty="0">
                <a:ln w="12700">
                  <a:prstDash val="dash"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onvertisseur de tension ~/=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4BB34CFF-FF8D-DD06-E34E-92F79A4A2421}"/>
              </a:ext>
            </a:extLst>
          </p:cNvPr>
          <p:cNvSpPr/>
          <p:nvPr/>
        </p:nvSpPr>
        <p:spPr>
          <a:xfrm>
            <a:off x="3405126" y="1483040"/>
            <a:ext cx="716452" cy="716452"/>
          </a:xfrm>
          <a:prstGeom prst="ellipse">
            <a:avLst/>
          </a:prstGeom>
          <a:solidFill>
            <a:srgbClr val="A55E12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3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D1BFDB49-177C-8FE0-C920-444EFC4F43B6}"/>
              </a:ext>
            </a:extLst>
          </p:cNvPr>
          <p:cNvSpPr/>
          <p:nvPr/>
        </p:nvSpPr>
        <p:spPr>
          <a:xfrm>
            <a:off x="4007769" y="3681733"/>
            <a:ext cx="5648946" cy="573161"/>
          </a:xfrm>
          <a:custGeom>
            <a:avLst/>
            <a:gdLst>
              <a:gd name="connsiteX0" fmla="*/ 0 w 6514885"/>
              <a:gd name="connsiteY0" fmla="*/ 0 h 573161"/>
              <a:gd name="connsiteX1" fmla="*/ 6514885 w 6514885"/>
              <a:gd name="connsiteY1" fmla="*/ 0 h 573161"/>
              <a:gd name="connsiteX2" fmla="*/ 6514885 w 6514885"/>
              <a:gd name="connsiteY2" fmla="*/ 573161 h 573161"/>
              <a:gd name="connsiteX3" fmla="*/ 0 w 6514885"/>
              <a:gd name="connsiteY3" fmla="*/ 573161 h 573161"/>
              <a:gd name="connsiteX4" fmla="*/ 0 w 6514885"/>
              <a:gd name="connsiteY4" fmla="*/ 0 h 57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14885" h="573161">
                <a:moveTo>
                  <a:pt x="0" y="0"/>
                </a:moveTo>
                <a:lnTo>
                  <a:pt x="6514885" y="0"/>
                </a:lnTo>
                <a:lnTo>
                  <a:pt x="6514885" y="573161"/>
                </a:lnTo>
                <a:lnTo>
                  <a:pt x="0" y="573161"/>
                </a:lnTo>
                <a:lnTo>
                  <a:pt x="0" y="0"/>
                </a:lnTo>
                <a:close/>
              </a:path>
            </a:pathLst>
          </a:custGeom>
          <a:solidFill>
            <a:srgbClr val="C0920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4947" tIns="50800" rIns="50800" bIns="50800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2400" spc="50" dirty="0">
                <a:ln w="12700">
                  <a:prstDash val="dash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fr-FR" sz="2400" b="0" kern="1200" spc="50" dirty="0">
                <a:ln w="12700">
                  <a:prstDash val="dash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justement automatique de luminosité  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B9D1D0B0-617C-1D0F-E653-1D13C2E68781}"/>
              </a:ext>
            </a:extLst>
          </p:cNvPr>
          <p:cNvSpPr/>
          <p:nvPr/>
        </p:nvSpPr>
        <p:spPr>
          <a:xfrm>
            <a:off x="3565520" y="3610031"/>
            <a:ext cx="716452" cy="716452"/>
          </a:xfrm>
          <a:prstGeom prst="ellipse">
            <a:avLst/>
          </a:prstGeom>
          <a:solidFill>
            <a:srgbClr val="BF910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5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Forme libre : forme 18">
            <a:extLst>
              <a:ext uri="{FF2B5EF4-FFF2-40B4-BE49-F238E27FC236}">
                <a16:creationId xmlns:a16="http://schemas.microsoft.com/office/drawing/2014/main" id="{F2B11589-4608-7FF1-F720-B9AA19FDD3B8}"/>
              </a:ext>
            </a:extLst>
          </p:cNvPr>
          <p:cNvSpPr/>
          <p:nvPr/>
        </p:nvSpPr>
        <p:spPr>
          <a:xfrm>
            <a:off x="3792179" y="4485380"/>
            <a:ext cx="5864535" cy="573161"/>
          </a:xfrm>
          <a:custGeom>
            <a:avLst/>
            <a:gdLst>
              <a:gd name="connsiteX0" fmla="*/ 0 w 6730474"/>
              <a:gd name="connsiteY0" fmla="*/ 0 h 573161"/>
              <a:gd name="connsiteX1" fmla="*/ 6730474 w 6730474"/>
              <a:gd name="connsiteY1" fmla="*/ 0 h 573161"/>
              <a:gd name="connsiteX2" fmla="*/ 6730474 w 6730474"/>
              <a:gd name="connsiteY2" fmla="*/ 573161 h 573161"/>
              <a:gd name="connsiteX3" fmla="*/ 0 w 6730474"/>
              <a:gd name="connsiteY3" fmla="*/ 573161 h 573161"/>
              <a:gd name="connsiteX4" fmla="*/ 0 w 6730474"/>
              <a:gd name="connsiteY4" fmla="*/ 0 h 57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0474" h="573161">
                <a:moveTo>
                  <a:pt x="0" y="0"/>
                </a:moveTo>
                <a:lnTo>
                  <a:pt x="6730474" y="0"/>
                </a:lnTo>
                <a:lnTo>
                  <a:pt x="6730474" y="573161"/>
                </a:lnTo>
                <a:lnTo>
                  <a:pt x="0" y="573161"/>
                </a:lnTo>
                <a:lnTo>
                  <a:pt x="0" y="0"/>
                </a:lnTo>
                <a:close/>
              </a:path>
            </a:pathLst>
          </a:custGeom>
          <a:solidFill>
            <a:srgbClr val="667834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4947" tIns="50800" rIns="50800" bIns="50800" numCol="1" spcCol="1270" anchor="ctr" anchorCtr="0">
            <a:noAutofit/>
          </a:bodyPr>
          <a:lstStyle/>
          <a:p>
            <a:pPr marL="0" lvl="0" indent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2400" spc="50" dirty="0">
                <a:ln w="12700">
                  <a:prstDash val="dash"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fr-FR" sz="2400" b="0" kern="1200" spc="50" dirty="0">
                <a:ln w="12700">
                  <a:prstDash val="dash"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élémètre à ultrasons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3BC8F1F1-01F3-FFBC-4B8B-318694FC357E}"/>
              </a:ext>
            </a:extLst>
          </p:cNvPr>
          <p:cNvSpPr/>
          <p:nvPr/>
        </p:nvSpPr>
        <p:spPr>
          <a:xfrm>
            <a:off x="3405900" y="4432332"/>
            <a:ext cx="716452" cy="716452"/>
          </a:xfrm>
          <a:prstGeom prst="ellipse">
            <a:avLst/>
          </a:prstGeom>
          <a:solidFill>
            <a:srgbClr val="667834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6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Forme libre : forme 20">
            <a:extLst>
              <a:ext uri="{FF2B5EF4-FFF2-40B4-BE49-F238E27FC236}">
                <a16:creationId xmlns:a16="http://schemas.microsoft.com/office/drawing/2014/main" id="{6AD95AFA-DE0B-9539-1F32-9F6C2615D396}"/>
              </a:ext>
            </a:extLst>
          </p:cNvPr>
          <p:cNvSpPr/>
          <p:nvPr/>
        </p:nvSpPr>
        <p:spPr>
          <a:xfrm>
            <a:off x="3311383" y="5289028"/>
            <a:ext cx="6345331" cy="573161"/>
          </a:xfrm>
          <a:custGeom>
            <a:avLst/>
            <a:gdLst>
              <a:gd name="connsiteX0" fmla="*/ 0 w 7201939"/>
              <a:gd name="connsiteY0" fmla="*/ 0 h 573161"/>
              <a:gd name="connsiteX1" fmla="*/ 7201939 w 7201939"/>
              <a:gd name="connsiteY1" fmla="*/ 0 h 573161"/>
              <a:gd name="connsiteX2" fmla="*/ 7201939 w 7201939"/>
              <a:gd name="connsiteY2" fmla="*/ 573161 h 573161"/>
              <a:gd name="connsiteX3" fmla="*/ 0 w 7201939"/>
              <a:gd name="connsiteY3" fmla="*/ 573161 h 573161"/>
              <a:gd name="connsiteX4" fmla="*/ 0 w 7201939"/>
              <a:gd name="connsiteY4" fmla="*/ 0 h 57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1939" h="573161">
                <a:moveTo>
                  <a:pt x="0" y="0"/>
                </a:moveTo>
                <a:lnTo>
                  <a:pt x="7201939" y="0"/>
                </a:lnTo>
                <a:lnTo>
                  <a:pt x="7201939" y="573161"/>
                </a:lnTo>
                <a:lnTo>
                  <a:pt x="0" y="5731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4947" tIns="50800" rIns="50800" bIns="50800" numCol="1" spcCol="1270" anchor="ctr" anchorCtr="0">
            <a:noAutofit/>
          </a:bodyPr>
          <a:lstStyle/>
          <a:p>
            <a:pPr marL="0" lvl="0" indent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2400" spc="50" dirty="0">
                <a:ln w="12700">
                  <a:prstDash val="dash"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fr-FR" sz="2400" b="0" kern="1200" spc="50" dirty="0">
                <a:ln w="12700">
                  <a:prstDash val="dash"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ommande vocale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209A500E-38B6-38F2-B5DB-FD76672C5189}"/>
              </a:ext>
            </a:extLst>
          </p:cNvPr>
          <p:cNvSpPr/>
          <p:nvPr/>
        </p:nvSpPr>
        <p:spPr>
          <a:xfrm>
            <a:off x="2962420" y="5217340"/>
            <a:ext cx="716452" cy="716452"/>
          </a:xfrm>
          <a:prstGeom prst="ellipse">
            <a:avLst/>
          </a:prstGeom>
          <a:solidFill>
            <a:srgbClr val="ED6E4A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7794C0-1C13-7786-6EDF-6A8507DE1AC1}"/>
              </a:ext>
            </a:extLst>
          </p:cNvPr>
          <p:cNvSpPr/>
          <p:nvPr/>
        </p:nvSpPr>
        <p:spPr>
          <a:xfrm>
            <a:off x="115771" y="-85343"/>
            <a:ext cx="9724420" cy="5847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fr-FR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Etude d’une séquence : STI – Physique – Mathématiques</a:t>
            </a:r>
          </a:p>
        </p:txBody>
      </p:sp>
      <p:sp>
        <p:nvSpPr>
          <p:cNvPr id="3" name="Flèche : double flèche horizontale 2">
            <a:extLst>
              <a:ext uri="{FF2B5EF4-FFF2-40B4-BE49-F238E27FC236}">
                <a16:creationId xmlns:a16="http://schemas.microsoft.com/office/drawing/2014/main" id="{DC5D2BD9-E206-B8A2-154E-FF445697699B}"/>
              </a:ext>
            </a:extLst>
          </p:cNvPr>
          <p:cNvSpPr/>
          <p:nvPr/>
        </p:nvSpPr>
        <p:spPr>
          <a:xfrm rot="16200000">
            <a:off x="-551934" y="3203608"/>
            <a:ext cx="5762697" cy="822754"/>
          </a:xfrm>
          <a:prstGeom prst="left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81EE56-34D1-4FED-2074-89B4931A71E4}"/>
              </a:ext>
            </a:extLst>
          </p:cNvPr>
          <p:cNvSpPr/>
          <p:nvPr/>
        </p:nvSpPr>
        <p:spPr>
          <a:xfrm rot="16200000">
            <a:off x="1011008" y="3182111"/>
            <a:ext cx="2620299" cy="4616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fr-FR" sz="2400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périodes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6917C9A1-AC83-6368-32E1-3C0A2CE43AFD}"/>
              </a:ext>
            </a:extLst>
          </p:cNvPr>
          <p:cNvGrpSpPr/>
          <p:nvPr/>
        </p:nvGrpSpPr>
        <p:grpSpPr>
          <a:xfrm>
            <a:off x="5445699" y="3025026"/>
            <a:ext cx="3359021" cy="562542"/>
            <a:chOff x="5215812" y="3028948"/>
            <a:chExt cx="3359021" cy="562542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D11A2174-3F13-28A5-4780-F36013A74A3A}"/>
                </a:ext>
              </a:extLst>
            </p:cNvPr>
            <p:cNvSpPr/>
            <p:nvPr/>
          </p:nvSpPr>
          <p:spPr>
            <a:xfrm>
              <a:off x="5215812" y="3028948"/>
              <a:ext cx="3359021" cy="56254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45E86C94-E62A-DC68-5436-89E9838CA453}"/>
                </a:ext>
              </a:extLst>
            </p:cNvPr>
            <p:cNvSpPr txBox="1"/>
            <p:nvPr/>
          </p:nvSpPr>
          <p:spPr>
            <a:xfrm>
              <a:off x="5707964" y="3097489"/>
              <a:ext cx="2649894" cy="400110"/>
            </a:xfrm>
            <a:prstGeom prst="rect">
              <a:avLst/>
            </a:prstGeom>
            <a:noFill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fr-FR" sz="2000" i="1" cap="all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Evaluation bilan 1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0FF1C7D4-772D-7A4C-924A-1C8CCBCF2251}"/>
              </a:ext>
            </a:extLst>
          </p:cNvPr>
          <p:cNvGrpSpPr/>
          <p:nvPr/>
        </p:nvGrpSpPr>
        <p:grpSpPr>
          <a:xfrm>
            <a:off x="5242172" y="5933792"/>
            <a:ext cx="3359021" cy="562542"/>
            <a:chOff x="5215812" y="3028948"/>
            <a:chExt cx="3359021" cy="562542"/>
          </a:xfrm>
        </p:grpSpPr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297CF4B1-94FF-7AFE-B630-D2CC6C9E4959}"/>
                </a:ext>
              </a:extLst>
            </p:cNvPr>
            <p:cNvSpPr/>
            <p:nvPr/>
          </p:nvSpPr>
          <p:spPr>
            <a:xfrm>
              <a:off x="5215812" y="3028948"/>
              <a:ext cx="3359021" cy="56254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E544650C-3F3A-8C4C-4C0A-44B0EE80064B}"/>
                </a:ext>
              </a:extLst>
            </p:cNvPr>
            <p:cNvSpPr txBox="1"/>
            <p:nvPr/>
          </p:nvSpPr>
          <p:spPr>
            <a:xfrm>
              <a:off x="5707964" y="3097489"/>
              <a:ext cx="2649894" cy="400110"/>
            </a:xfrm>
            <a:prstGeom prst="rect">
              <a:avLst/>
            </a:prstGeom>
            <a:noFill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fr-FR" sz="2000" i="1" cap="all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Evaluation bilan 2</a:t>
              </a:r>
            </a:p>
          </p:txBody>
        </p: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9BDAA9C4-0EC7-8141-726A-4069EF2CA590}"/>
              </a:ext>
            </a:extLst>
          </p:cNvPr>
          <p:cNvSpPr txBox="1"/>
          <p:nvPr/>
        </p:nvSpPr>
        <p:spPr>
          <a:xfrm>
            <a:off x="2986063" y="715503"/>
            <a:ext cx="7963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kern="1200" spc="50" dirty="0">
                <a:ln w="12700">
                  <a:prstDash val="dash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S1</a:t>
            </a:r>
            <a:endParaRPr lang="fr-FR" sz="3200" b="1" dirty="0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96E2207-09A0-886E-5391-79CC18F401B1}"/>
              </a:ext>
            </a:extLst>
          </p:cNvPr>
          <p:cNvSpPr txBox="1"/>
          <p:nvPr/>
        </p:nvSpPr>
        <p:spPr>
          <a:xfrm>
            <a:off x="3473640" y="1524703"/>
            <a:ext cx="7963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kern="1200" spc="50" dirty="0">
                <a:ln w="12700">
                  <a:prstDash val="dash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S2</a:t>
            </a:r>
            <a:endParaRPr lang="fr-FR" sz="3200" b="1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4D0082E2-2B2D-A443-5186-78BB8FCEDD13}"/>
              </a:ext>
            </a:extLst>
          </p:cNvPr>
          <p:cNvGrpSpPr/>
          <p:nvPr/>
        </p:nvGrpSpPr>
        <p:grpSpPr>
          <a:xfrm>
            <a:off x="3630817" y="2312496"/>
            <a:ext cx="6025898" cy="716452"/>
            <a:chOff x="3630817" y="2312496"/>
            <a:chExt cx="6025898" cy="71645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Forme libre : forme 14">
                  <a:extLst>
                    <a:ext uri="{FF2B5EF4-FFF2-40B4-BE49-F238E27FC236}">
                      <a16:creationId xmlns:a16="http://schemas.microsoft.com/office/drawing/2014/main" id="{4EA109DA-A115-0999-D993-8EA0B436066A}"/>
                    </a:ext>
                  </a:extLst>
                </p:cNvPr>
                <p:cNvSpPr/>
                <p:nvPr/>
              </p:nvSpPr>
              <p:spPr>
                <a:xfrm>
                  <a:off x="4007769" y="2384084"/>
                  <a:ext cx="5648946" cy="573161"/>
                </a:xfrm>
                <a:custGeom>
                  <a:avLst/>
                  <a:gdLst>
                    <a:gd name="connsiteX0" fmla="*/ 0 w 6514885"/>
                    <a:gd name="connsiteY0" fmla="*/ 0 h 573161"/>
                    <a:gd name="connsiteX1" fmla="*/ 6514885 w 6514885"/>
                    <a:gd name="connsiteY1" fmla="*/ 0 h 573161"/>
                    <a:gd name="connsiteX2" fmla="*/ 6514885 w 6514885"/>
                    <a:gd name="connsiteY2" fmla="*/ 573161 h 573161"/>
                    <a:gd name="connsiteX3" fmla="*/ 0 w 6514885"/>
                    <a:gd name="connsiteY3" fmla="*/ 573161 h 573161"/>
                    <a:gd name="connsiteX4" fmla="*/ 0 w 6514885"/>
                    <a:gd name="connsiteY4" fmla="*/ 0 h 57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14885" h="573161">
                      <a:moveTo>
                        <a:pt x="0" y="0"/>
                      </a:moveTo>
                      <a:lnTo>
                        <a:pt x="6514885" y="0"/>
                      </a:lnTo>
                      <a:lnTo>
                        <a:pt x="6514885" y="573161"/>
                      </a:lnTo>
                      <a:lnTo>
                        <a:pt x="0" y="57316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scene3d>
                  <a:camera prst="orthographicFront">
                    <a:rot lat="0" lon="0" rev="0"/>
                  </a:camera>
                  <a:lightRig rig="contrasting" dir="t">
                    <a:rot lat="0" lon="0" rev="1200000"/>
                  </a:lightRig>
                </a:scene3d>
                <a:sp3d contourW="19050" prstMaterial="metal">
                  <a:bevelT w="88900" h="203200"/>
                  <a:bevelB w="165100" h="254000"/>
                </a:sp3d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2">
                  <a:schemeClr val="accent4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454947" tIns="50800" rIns="50800" bIns="50800" numCol="1" spcCol="1270" anchor="ctr" anchorCtr="0">
                  <a:noAutofit/>
                </a:bodyPr>
                <a:lstStyle/>
                <a:p>
                  <a:pPr marL="0" lvl="0" indent="0" algn="l" defTabSz="889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14:m>
                    <m:oMath xmlns:m="http://schemas.openxmlformats.org/officeDocument/2006/math">
                      <m:r>
                        <a:rPr lang="fr-FR" sz="2400" i="1" spc="50" dirty="0" smtClean="0">
                          <a:ln w="12700">
                            <a:prstDash val="dash"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m:t>É</m:t>
                      </m:r>
                    </m:oMath>
                  </a14:m>
                  <a:r>
                    <a:rPr lang="fr-FR" sz="2400" b="0" kern="1200" spc="50" dirty="0">
                      <a:ln w="12700">
                        <a:prstDash val="dash"/>
                      </a:ln>
                      <a:solidFill>
                        <a:prstClr val="white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libri" panose="020F0502020204030204" pitchFamily="34" charset="0"/>
                      <a:ea typeface="Calibri" panose="020F0502020204030204" pitchFamily="34" charset="0"/>
                      <a:cs typeface="Calibri" panose="020F0502020204030204" pitchFamily="34" charset="0"/>
                    </a:rPr>
                    <a:t>tude d'un temporisateur</a:t>
                  </a:r>
                </a:p>
              </p:txBody>
            </p:sp>
          </mc:Choice>
          <mc:Fallback xmlns="">
            <p:sp>
              <p:nvSpPr>
                <p:cNvPr id="15" name="Forme libre : forme 14">
                  <a:extLst>
                    <a:ext uri="{FF2B5EF4-FFF2-40B4-BE49-F238E27FC236}">
                      <a16:creationId xmlns:a16="http://schemas.microsoft.com/office/drawing/2014/main" id="{4EA109DA-A115-0999-D993-8EA0B436066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07769" y="2384084"/>
                  <a:ext cx="5648946" cy="573161"/>
                </a:xfrm>
                <a:custGeom>
                  <a:avLst/>
                  <a:gdLst>
                    <a:gd name="connsiteX0" fmla="*/ 0 w 6514885"/>
                    <a:gd name="connsiteY0" fmla="*/ 0 h 573161"/>
                    <a:gd name="connsiteX1" fmla="*/ 6514885 w 6514885"/>
                    <a:gd name="connsiteY1" fmla="*/ 0 h 573161"/>
                    <a:gd name="connsiteX2" fmla="*/ 6514885 w 6514885"/>
                    <a:gd name="connsiteY2" fmla="*/ 573161 h 573161"/>
                    <a:gd name="connsiteX3" fmla="*/ 0 w 6514885"/>
                    <a:gd name="connsiteY3" fmla="*/ 573161 h 573161"/>
                    <a:gd name="connsiteX4" fmla="*/ 0 w 6514885"/>
                    <a:gd name="connsiteY4" fmla="*/ 0 h 57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14885" h="573161">
                      <a:moveTo>
                        <a:pt x="0" y="0"/>
                      </a:moveTo>
                      <a:lnTo>
                        <a:pt x="6514885" y="0"/>
                      </a:lnTo>
                      <a:lnTo>
                        <a:pt x="6514885" y="573161"/>
                      </a:lnTo>
                      <a:lnTo>
                        <a:pt x="0" y="57316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7F5D927D-0705-AC34-B29C-90DCD510583B}"/>
                </a:ext>
              </a:extLst>
            </p:cNvPr>
            <p:cNvSpPr/>
            <p:nvPr/>
          </p:nvSpPr>
          <p:spPr>
            <a:xfrm>
              <a:off x="3630817" y="2312496"/>
              <a:ext cx="716452" cy="716452"/>
            </a:xfrm>
            <a:prstGeom prst="ellipse">
              <a:avLst/>
            </a:prstGeom>
            <a:solidFill>
              <a:srgbClr val="0070BF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2700" prstMaterial="flat">
              <a:bevelT w="177800" h="254000"/>
              <a:bevelB w="152400"/>
            </a:sp3d>
          </p:spPr>
          <p:style>
            <a:lnRef idx="0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C24D41F2-1521-68E5-04CE-1007C0042391}"/>
                </a:ext>
              </a:extLst>
            </p:cNvPr>
            <p:cNvSpPr txBox="1"/>
            <p:nvPr/>
          </p:nvSpPr>
          <p:spPr>
            <a:xfrm>
              <a:off x="3718782" y="2353961"/>
              <a:ext cx="79637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3200" b="1" kern="1200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</a:t>
              </a:r>
              <a:r>
                <a:rPr lang="fr-FR" sz="3200" b="1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3</a:t>
              </a:r>
              <a:endParaRPr lang="fr-FR" sz="3200" b="1" dirty="0"/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9D345708-4E8C-0E25-29E3-1472034C9EFE}"/>
              </a:ext>
            </a:extLst>
          </p:cNvPr>
          <p:cNvSpPr txBox="1"/>
          <p:nvPr/>
        </p:nvSpPr>
        <p:spPr>
          <a:xfrm>
            <a:off x="3630038" y="3670118"/>
            <a:ext cx="7963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kern="1200" spc="50" dirty="0">
                <a:ln w="12700">
                  <a:prstDash val="dash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S4</a:t>
            </a:r>
            <a:endParaRPr lang="fr-FR" sz="3200" b="1" dirty="0">
              <a:solidFill>
                <a:schemeClr val="bg1"/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61D67F28-A5CF-2BB1-25B4-FF6263E0AECB}"/>
              </a:ext>
            </a:extLst>
          </p:cNvPr>
          <p:cNvSpPr txBox="1"/>
          <p:nvPr/>
        </p:nvSpPr>
        <p:spPr>
          <a:xfrm>
            <a:off x="3470882" y="4462489"/>
            <a:ext cx="7963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kern="1200" spc="50" dirty="0">
                <a:ln w="12700">
                  <a:prstDash val="dash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S5</a:t>
            </a:r>
            <a:endParaRPr lang="fr-FR" sz="3200" b="1" dirty="0">
              <a:solidFill>
                <a:schemeClr val="bg1"/>
              </a:solidFill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C187005-D72B-2A89-F0D3-534763A7C313}"/>
              </a:ext>
            </a:extLst>
          </p:cNvPr>
          <p:cNvSpPr txBox="1"/>
          <p:nvPr/>
        </p:nvSpPr>
        <p:spPr>
          <a:xfrm>
            <a:off x="3004720" y="5256161"/>
            <a:ext cx="7963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kern="1200" spc="50" dirty="0">
                <a:ln w="12700">
                  <a:prstDash val="dash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</a:t>
            </a:r>
            <a:endParaRPr lang="fr-FR" sz="32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7B05C4-A960-203B-8D15-141A823B2536}"/>
              </a:ext>
            </a:extLst>
          </p:cNvPr>
          <p:cNvSpPr/>
          <p:nvPr/>
        </p:nvSpPr>
        <p:spPr>
          <a:xfrm>
            <a:off x="1918037" y="478263"/>
            <a:ext cx="8817429" cy="6109573"/>
          </a:xfrm>
          <a:prstGeom prst="rect">
            <a:avLst/>
          </a:prstGeom>
          <a:solidFill>
            <a:srgbClr val="EFF3E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3F81388A-C832-98A4-C77E-F12DB4B01874}"/>
              </a:ext>
            </a:extLst>
          </p:cNvPr>
          <p:cNvGrpSpPr/>
          <p:nvPr/>
        </p:nvGrpSpPr>
        <p:grpSpPr>
          <a:xfrm>
            <a:off x="3630038" y="2329993"/>
            <a:ext cx="6025898" cy="716452"/>
            <a:chOff x="3630817" y="2312496"/>
            <a:chExt cx="6025898" cy="716452"/>
          </a:xfrm>
        </p:grpSpPr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061D508A-60BC-C572-870E-263C90CFCD8F}"/>
                </a:ext>
              </a:extLst>
            </p:cNvPr>
            <p:cNvSpPr/>
            <p:nvPr/>
          </p:nvSpPr>
          <p:spPr>
            <a:xfrm>
              <a:off x="4007769" y="2384084"/>
              <a:ext cx="5648946" cy="573161"/>
            </a:xfrm>
            <a:custGeom>
              <a:avLst/>
              <a:gdLst>
                <a:gd name="connsiteX0" fmla="*/ 0 w 6514885"/>
                <a:gd name="connsiteY0" fmla="*/ 0 h 573161"/>
                <a:gd name="connsiteX1" fmla="*/ 6514885 w 6514885"/>
                <a:gd name="connsiteY1" fmla="*/ 0 h 573161"/>
                <a:gd name="connsiteX2" fmla="*/ 6514885 w 6514885"/>
                <a:gd name="connsiteY2" fmla="*/ 573161 h 573161"/>
                <a:gd name="connsiteX3" fmla="*/ 0 w 6514885"/>
                <a:gd name="connsiteY3" fmla="*/ 573161 h 573161"/>
                <a:gd name="connsiteX4" fmla="*/ 0 w 6514885"/>
                <a:gd name="connsiteY4" fmla="*/ 0 h 57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4885" h="573161">
                  <a:moveTo>
                    <a:pt x="0" y="0"/>
                  </a:moveTo>
                  <a:lnTo>
                    <a:pt x="6514885" y="0"/>
                  </a:lnTo>
                  <a:lnTo>
                    <a:pt x="6514885" y="573161"/>
                  </a:lnTo>
                  <a:lnTo>
                    <a:pt x="0" y="573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54947" tIns="50800" rIns="50800" bIns="5080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400" b="0" kern="1200" spc="50" dirty="0">
                  <a:ln w="12700">
                    <a:prstDash val="dash"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Étude d'un temporisateur</a:t>
              </a:r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6A5A4C3E-3608-795D-0C77-05AB6E6753BB}"/>
                </a:ext>
              </a:extLst>
            </p:cNvPr>
            <p:cNvSpPr/>
            <p:nvPr/>
          </p:nvSpPr>
          <p:spPr>
            <a:xfrm>
              <a:off x="3630817" y="2312496"/>
              <a:ext cx="716452" cy="716452"/>
            </a:xfrm>
            <a:prstGeom prst="ellipse">
              <a:avLst/>
            </a:prstGeom>
            <a:solidFill>
              <a:srgbClr val="0070BF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2700" prstMaterial="flat">
              <a:bevelT w="177800" h="254000"/>
              <a:bevelB w="152400"/>
            </a:sp3d>
          </p:spPr>
          <p:style>
            <a:lnRef idx="0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C6688BA0-0916-8263-1452-B7DA8215E776}"/>
                </a:ext>
              </a:extLst>
            </p:cNvPr>
            <p:cNvSpPr txBox="1"/>
            <p:nvPr/>
          </p:nvSpPr>
          <p:spPr>
            <a:xfrm>
              <a:off x="3718782" y="2353961"/>
              <a:ext cx="79637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3200" b="1" kern="1200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</a:t>
              </a:r>
              <a:r>
                <a:rPr lang="fr-FR" sz="3200" b="1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3</a:t>
              </a:r>
              <a:endParaRPr lang="fr-FR" sz="3200" b="1" dirty="0"/>
            </a:p>
          </p:txBody>
        </p:sp>
      </p:grpSp>
      <p:sp>
        <p:nvSpPr>
          <p:cNvPr id="37" name="Espace réservé du numéro de diapositive 4">
            <a:extLst>
              <a:ext uri="{FF2B5EF4-FFF2-40B4-BE49-F238E27FC236}">
                <a16:creationId xmlns:a16="http://schemas.microsoft.com/office/drawing/2014/main" id="{7532B708-1092-A1CB-16AF-BBCBBC769B35}"/>
              </a:ext>
            </a:extLst>
          </p:cNvPr>
          <p:cNvSpPr txBox="1">
            <a:spLocks/>
          </p:cNvSpPr>
          <p:nvPr/>
        </p:nvSpPr>
        <p:spPr bwMode="gray">
          <a:xfrm>
            <a:off x="77907" y="492924"/>
            <a:ext cx="5472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13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17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F4409019-2F82-B847-8C85-F5AE6A12495F}"/>
              </a:ext>
            </a:extLst>
          </p:cNvPr>
          <p:cNvSpPr/>
          <p:nvPr/>
        </p:nvSpPr>
        <p:spPr>
          <a:xfrm>
            <a:off x="1324522" y="1029952"/>
            <a:ext cx="10505209" cy="52774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A67F3E4-90A5-9B6C-8773-AE90DDEDF49D}"/>
              </a:ext>
            </a:extLst>
          </p:cNvPr>
          <p:cNvGrpSpPr/>
          <p:nvPr/>
        </p:nvGrpSpPr>
        <p:grpSpPr>
          <a:xfrm>
            <a:off x="1568967" y="1317928"/>
            <a:ext cx="7500388" cy="1611322"/>
            <a:chOff x="1568967" y="1370926"/>
            <a:chExt cx="7500388" cy="1468791"/>
          </a:xfrm>
        </p:grpSpPr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9E6CFD87-9DBA-1CC7-4BAA-CAFA084CD525}"/>
                </a:ext>
              </a:extLst>
            </p:cNvPr>
            <p:cNvCxnSpPr/>
            <p:nvPr/>
          </p:nvCxnSpPr>
          <p:spPr>
            <a:xfrm>
              <a:off x="1568967" y="1370926"/>
              <a:ext cx="0" cy="1464353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8FF7BA94-5FC5-857C-AFCC-A116DFDBCE43}"/>
                </a:ext>
              </a:extLst>
            </p:cNvPr>
            <p:cNvCxnSpPr/>
            <p:nvPr/>
          </p:nvCxnSpPr>
          <p:spPr>
            <a:xfrm>
              <a:off x="1571278" y="2839717"/>
              <a:ext cx="7498077" cy="0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7" name="ZoneTexte 6">
            <a:extLst>
              <a:ext uri="{FF2B5EF4-FFF2-40B4-BE49-F238E27FC236}">
                <a16:creationId xmlns:a16="http://schemas.microsoft.com/office/drawing/2014/main" id="{804AE163-05E1-A0C7-FAA3-430F8EF48401}"/>
              </a:ext>
            </a:extLst>
          </p:cNvPr>
          <p:cNvSpPr txBox="1"/>
          <p:nvPr/>
        </p:nvSpPr>
        <p:spPr>
          <a:xfrm>
            <a:off x="1635122" y="1456419"/>
            <a:ext cx="7370388" cy="14296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6213" indent="-176213" algn="just">
              <a:spcAft>
                <a:spcPts val="300"/>
              </a:spcAft>
              <a:buClr>
                <a:srgbClr val="0070BF"/>
              </a:buClr>
              <a:buSzPct val="60000"/>
              <a:buFont typeface="Wingdings 2" panose="05020102010507070707" pitchFamily="18" charset="2"/>
              <a:buChar char="¿"/>
              <a:tabLst>
                <a:tab pos="176213" algn="l"/>
              </a:tabLst>
              <a:defRPr sz="2000" i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dirty="0">
                <a:solidFill>
                  <a:schemeClr val="tx1"/>
                </a:solidFill>
              </a:rPr>
              <a:t>On souhaite réaliser un temporisateur qui permet de mettre en marche un système pendant une durée définie ou qui permet de le faire fonctionner à partir d'un certain temps.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8F3260E-DBB3-6EDA-2C90-70B08C694130}"/>
              </a:ext>
            </a:extLst>
          </p:cNvPr>
          <p:cNvSpPr txBox="1"/>
          <p:nvPr/>
        </p:nvSpPr>
        <p:spPr>
          <a:xfrm>
            <a:off x="129349" y="-96999"/>
            <a:ext cx="80266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Séquence : </a:t>
            </a:r>
            <a:r>
              <a:rPr lang="fr-FR" sz="32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étude d’un temporisateur</a:t>
            </a:r>
            <a:endParaRPr lang="fr-F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711E175-DA45-5CB1-1D1D-E1F64418C68E}"/>
              </a:ext>
            </a:extLst>
          </p:cNvPr>
          <p:cNvSpPr/>
          <p:nvPr/>
        </p:nvSpPr>
        <p:spPr>
          <a:xfrm>
            <a:off x="762723" y="1029952"/>
            <a:ext cx="1612488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fr-FR" sz="2400" dirty="0">
                <a:solidFill>
                  <a:srgbClr val="0F3D5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Contexte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32C1B13C-845C-8C12-01F1-72DF7B9D8EB6}"/>
              </a:ext>
            </a:extLst>
          </p:cNvPr>
          <p:cNvGrpSpPr/>
          <p:nvPr/>
        </p:nvGrpSpPr>
        <p:grpSpPr>
          <a:xfrm flipH="1">
            <a:off x="1516296" y="3817084"/>
            <a:ext cx="9498068" cy="2232254"/>
            <a:chOff x="1161963" y="1491486"/>
            <a:chExt cx="3313024" cy="874113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E5BD088-3CF3-A7F4-9591-E24E20F34763}"/>
                </a:ext>
              </a:extLst>
            </p:cNvPr>
            <p:cNvCxnSpPr/>
            <p:nvPr/>
          </p:nvCxnSpPr>
          <p:spPr>
            <a:xfrm flipH="1">
              <a:off x="4474987" y="1491486"/>
              <a:ext cx="0" cy="871472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C37E4F6B-036B-B665-1D12-F7AD52B9A25B}"/>
                </a:ext>
              </a:extLst>
            </p:cNvPr>
            <p:cNvCxnSpPr/>
            <p:nvPr/>
          </p:nvCxnSpPr>
          <p:spPr>
            <a:xfrm flipH="1">
              <a:off x="1161963" y="2365599"/>
              <a:ext cx="3312003" cy="0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4369DA6-68B9-2A70-415F-D6C8E70B079C}"/>
              </a:ext>
            </a:extLst>
          </p:cNvPr>
          <p:cNvSpPr txBox="1">
            <a:spLocks/>
          </p:cNvSpPr>
          <p:nvPr/>
        </p:nvSpPr>
        <p:spPr bwMode="gray">
          <a:xfrm>
            <a:off x="77907" y="492924"/>
            <a:ext cx="5472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14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1E6B85C-6F7B-F509-9751-7E2E4B7053ED}"/>
              </a:ext>
            </a:extLst>
          </p:cNvPr>
          <p:cNvSpPr txBox="1"/>
          <p:nvPr/>
        </p:nvSpPr>
        <p:spPr>
          <a:xfrm>
            <a:off x="762723" y="3399644"/>
            <a:ext cx="2189884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0F3D5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/>
              <a:t> Objectifs 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2FE66787-0D2A-9046-72E7-252B4428D812}"/>
              </a:ext>
            </a:extLst>
          </p:cNvPr>
          <p:cNvSpPr txBox="1"/>
          <p:nvPr/>
        </p:nvSpPr>
        <p:spPr>
          <a:xfrm>
            <a:off x="2042413" y="3812360"/>
            <a:ext cx="211404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0" i="0" u="none" strike="noStrike" baseline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r>
              <a:rPr lang="fr-FR" dirty="0"/>
              <a:t>Simulations 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BB4DCDA8-7D43-1C4B-B425-288C8AA248A4}"/>
              </a:ext>
            </a:extLst>
          </p:cNvPr>
          <p:cNvSpPr txBox="1"/>
          <p:nvPr/>
        </p:nvSpPr>
        <p:spPr>
          <a:xfrm>
            <a:off x="8220851" y="3784632"/>
            <a:ext cx="245485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 i="0" u="none" strike="noStrike" baseline="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r>
              <a:rPr lang="fr-FR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Expérimentations 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717BBA8A-44CB-1CD6-EA7B-5959B152E1C3}"/>
              </a:ext>
            </a:extLst>
          </p:cNvPr>
          <p:cNvSpPr txBox="1"/>
          <p:nvPr/>
        </p:nvSpPr>
        <p:spPr>
          <a:xfrm>
            <a:off x="1493669" y="5341452"/>
            <a:ext cx="446211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000000"/>
                </a:solidFill>
                <a:latin typeface="Calibri" panose="020F0502020204030204" pitchFamily="34" charset="0"/>
              </a:rPr>
              <a:t>Di</a:t>
            </a:r>
            <a:r>
              <a:rPr lang="fr-F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mensionnement des composants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000000"/>
                </a:solidFill>
                <a:latin typeface="Calibri" panose="020F0502020204030204" pitchFamily="34" charset="0"/>
              </a:rPr>
              <a:t>Codage avec Arduino</a:t>
            </a:r>
            <a:r>
              <a:rPr lang="fr-F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    </a:t>
            </a:r>
          </a:p>
        </p:txBody>
      </p:sp>
      <p:sp useBgFill="1">
        <p:nvSpPr>
          <p:cNvPr id="35" name="ZoneTexte 34">
            <a:extLst>
              <a:ext uri="{FF2B5EF4-FFF2-40B4-BE49-F238E27FC236}">
                <a16:creationId xmlns:a16="http://schemas.microsoft.com/office/drawing/2014/main" id="{E32F168A-1802-E2D1-3D10-B4E4F4065D68}"/>
              </a:ext>
            </a:extLst>
          </p:cNvPr>
          <p:cNvSpPr txBox="1"/>
          <p:nvPr/>
        </p:nvSpPr>
        <p:spPr>
          <a:xfrm>
            <a:off x="7649550" y="5291737"/>
            <a:ext cx="418018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r>
              <a:rPr lang="fr-FR" dirty="0"/>
              <a:t>Vérification des résultats</a:t>
            </a:r>
          </a:p>
          <a:p>
            <a:r>
              <a:rPr lang="fr-FR" dirty="0"/>
              <a:t>Câblage de la carte Arduino </a:t>
            </a:r>
          </a:p>
          <a:p>
            <a:endParaRPr lang="fr-FR" dirty="0"/>
          </a:p>
        </p:txBody>
      </p:sp>
      <p:sp>
        <p:nvSpPr>
          <p:cNvPr id="36" name="Flèche : droite 35">
            <a:extLst>
              <a:ext uri="{FF2B5EF4-FFF2-40B4-BE49-F238E27FC236}">
                <a16:creationId xmlns:a16="http://schemas.microsoft.com/office/drawing/2014/main" id="{6B853CAB-823B-8BA9-2884-BB3EA5C318BC}"/>
              </a:ext>
            </a:extLst>
          </p:cNvPr>
          <p:cNvSpPr/>
          <p:nvPr/>
        </p:nvSpPr>
        <p:spPr>
          <a:xfrm>
            <a:off x="4791418" y="4524972"/>
            <a:ext cx="2858132" cy="298619"/>
          </a:xfrm>
          <a:prstGeom prst="rightArrow">
            <a:avLst>
              <a:gd name="adj1" fmla="val 50000"/>
              <a:gd name="adj2" fmla="val 243511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14BA22C6-377B-6AD6-BE75-EE51BEB73B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9161" y="4333374"/>
            <a:ext cx="1254265" cy="827999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149398E9-9B1E-FFD1-CACC-8B9E78CB3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0912" y="4302123"/>
            <a:ext cx="833937" cy="82800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8F6FD7DA-B4A9-E7E4-3958-3787670A14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2" b="97544" l="245" r="99020">
                        <a14:foregroundMark x1="10294" y1="2105" x2="90196" y2="2456"/>
                        <a14:foregroundMark x1="89951" y1="3158" x2="93137" y2="88070"/>
                        <a14:foregroundMark x1="92402" y1="88070" x2="10294" y2="97544"/>
                        <a14:foregroundMark x1="10049" y1="5614" x2="10049" y2="5614"/>
                        <a14:foregroundMark x1="9559" y1="5614" x2="9559" y2="20351"/>
                        <a14:foregroundMark x1="28431" y1="3860" x2="28431" y2="3860"/>
                        <a14:foregroundMark x1="26961" y1="4211" x2="26961" y2="4561"/>
                        <a14:foregroundMark x1="26961" y1="91228" x2="27206" y2="92632"/>
                        <a14:foregroundMark x1="93137" y1="30877" x2="95588" y2="31579"/>
                        <a14:foregroundMark x1="54657" y1="22456" x2="54657" y2="22456"/>
                        <a14:foregroundMark x1="59314" y1="23158" x2="59314" y2="23158"/>
                        <a14:foregroundMark x1="79412" y1="26316" x2="79167" y2="25965"/>
                        <a14:foregroundMark x1="73284" y1="24561" x2="73284" y2="24561"/>
                        <a14:foregroundMark x1="75735" y1="28772" x2="75735" y2="28772"/>
                        <a14:foregroundMark x1="45343" y1="35789" x2="45343" y2="35789"/>
                        <a14:foregroundMark x1="53676" y1="34386" x2="53676" y2="34386"/>
                        <a14:foregroundMark x1="52941" y1="30877" x2="52941" y2="30877"/>
                        <a14:foregroundMark x1="57108" y1="26667" x2="57108" y2="26667"/>
                        <a14:foregroundMark x1="60539" y1="31228" x2="60539" y2="31228"/>
                        <a14:foregroundMark x1="64216" y1="25614" x2="64216" y2="25614"/>
                        <a14:foregroundMark x1="96078" y1="40702" x2="96078" y2="40702"/>
                        <a14:foregroundMark x1="95343" y1="29474" x2="95343" y2="29474"/>
                        <a14:foregroundMark x1="94853" y1="27719" x2="94853" y2="27719"/>
                        <a14:foregroundMark x1="92892" y1="2807" x2="93382" y2="17193"/>
                        <a14:foregroundMark x1="91667" y1="11930" x2="91667" y2="11930"/>
                        <a14:foregroundMark x1="92402" y1="16842" x2="92892" y2="16842"/>
                        <a14:foregroundMark x1="93382" y1="21404" x2="93382" y2="21404"/>
                        <a14:foregroundMark x1="92647" y1="8421" x2="92647" y2="8421"/>
                        <a14:foregroundMark x1="94363" y1="95088" x2="94363" y2="95088"/>
                        <a14:foregroundMark x1="93627" y1="94737" x2="93627" y2="94737"/>
                        <a14:foregroundMark x1="93382" y1="96491" x2="94363" y2="93684"/>
                        <a14:foregroundMark x1="92402" y1="96491" x2="93627" y2="96140"/>
                        <a14:foregroundMark x1="94118" y1="93684" x2="95098" y2="93684"/>
                        <a14:foregroundMark x1="92647" y1="14386" x2="92647" y2="14386"/>
                        <a14:foregroundMark x1="93137" y1="14386" x2="93382" y2="14737"/>
                        <a14:foregroundMark x1="1961" y1="22807" x2="20588" y2="22105"/>
                        <a14:foregroundMark x1="95833" y1="36842" x2="95833" y2="36842"/>
                        <a14:foregroundMark x1="96569" y1="35088" x2="96569" y2="35088"/>
                        <a14:foregroundMark x1="96569" y1="32982" x2="96569" y2="32982"/>
                        <a14:foregroundMark x1="96324" y1="80351" x2="96324" y2="80351"/>
                        <a14:foregroundMark x1="96569" y1="81053" x2="96569" y2="87018"/>
                        <a14:backgroundMark x1="97059" y1="31228" x2="96814" y2="88421"/>
                        <a14:backgroundMark x1="93627" y1="92982" x2="93382" y2="98947"/>
                        <a14:backgroundMark x1="9069" y1="1754" x2="9069" y2="20351"/>
                        <a14:backgroundMark x1="9069" y1="20351" x2="245" y2="22456"/>
                        <a14:backgroundMark x1="1961" y1="43158" x2="8578" y2="43860"/>
                        <a14:backgroundMark x1="8578" y1="43860" x2="8578" y2="74035"/>
                        <a14:backgroundMark x1="8578" y1="74035" x2="4412" y2="76140"/>
                        <a14:backgroundMark x1="4412" y1="76140" x2="4412" y2="94035"/>
                        <a14:backgroundMark x1="4412" y1="94386" x2="6618" y2="95789"/>
                        <a14:backgroundMark x1="7108" y1="95789" x2="8578" y2="95088"/>
                        <a14:backgroundMark x1="8578" y1="95789" x2="8578" y2="992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61501" y="4264705"/>
            <a:ext cx="1454002" cy="1015663"/>
          </a:xfrm>
          <a:prstGeom prst="rect">
            <a:avLst/>
          </a:prstGeom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9832B43B-B6F5-0985-9A92-18305F72F7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68" b="100000" l="0" r="100000">
                        <a14:foregroundMark x1="52941" y1="11032" x2="52941" y2="11032"/>
                        <a14:foregroundMark x1="43599" y1="25267" x2="43599" y2="25267"/>
                        <a14:foregroundMark x1="57093" y1="81851" x2="57093" y2="81851"/>
                        <a14:foregroundMark x1="38062" y1="14947" x2="38062" y2="14947"/>
                        <a14:foregroundMark x1="23875" y1="82562" x2="23875" y2="82562"/>
                        <a14:foregroundMark x1="87543" y1="62989" x2="87543" y2="62989"/>
                        <a14:foregroundMark x1="77509" y1="20996" x2="77509" y2="20996"/>
                        <a14:foregroundMark x1="52941" y1="10320" x2="76471" y2="19929"/>
                        <a14:foregroundMark x1="78893" y1="22776" x2="86505" y2="61566"/>
                        <a14:foregroundMark x1="86159" y1="62989" x2="59170" y2="90391"/>
                        <a14:foregroundMark x1="71972" y1="76157" x2="76471" y2="79004"/>
                        <a14:foregroundMark x1="58478" y1="89324" x2="38062" y2="89680"/>
                        <a14:foregroundMark x1="38062" y1="89680" x2="17647" y2="77580"/>
                        <a14:foregroundMark x1="17647" y1="76157" x2="8304" y2="56228"/>
                        <a14:foregroundMark x1="8651" y1="57295" x2="11419" y2="34875"/>
                        <a14:foregroundMark x1="12111" y1="34520" x2="23183" y2="16370"/>
                        <a14:foregroundMark x1="21799" y1="18861" x2="35986" y2="11032"/>
                        <a14:foregroundMark x1="23183" y1="25267" x2="23183" y2="25267"/>
                        <a14:foregroundMark x1="44637" y1="34875" x2="47405" y2="42705"/>
                        <a14:foregroundMark x1="22837" y1="25267" x2="81315" y2="43060"/>
                        <a14:foregroundMark x1="52941" y1="11744" x2="48443" y2="85765"/>
                        <a14:foregroundMark x1="12111" y1="45196" x2="86159" y2="61210"/>
                        <a14:foregroundMark x1="36332" y1="15658" x2="28374" y2="80427"/>
                        <a14:foregroundMark x1="23183" y1="24199" x2="77509" y2="21708"/>
                        <a14:foregroundMark x1="24221" y1="30961" x2="24221" y2="30961"/>
                        <a14:foregroundMark x1="66090" y1="26335" x2="67128" y2="28114"/>
                        <a14:foregroundMark x1="72664" y1="64413" x2="72664" y2="64413"/>
                        <a14:foregroundMark x1="31834" y1="70819" x2="31834" y2="70819"/>
                        <a14:foregroundMark x1="25606" y1="66904" x2="25606" y2="66904"/>
                        <a14:foregroundMark x1="26990" y1="81139" x2="51903" y2="57295"/>
                        <a14:foregroundMark x1="38754" y1="69039" x2="17301" y2="56940"/>
                        <a14:foregroundMark x1="23183" y1="65480" x2="23183" y2="65480"/>
                        <a14:foregroundMark x1="40138" y1="59786" x2="55709" y2="64413"/>
                        <a14:foregroundMark x1="73356" y1="64057" x2="53979" y2="85765"/>
                        <a14:foregroundMark x1="63322" y1="75801" x2="55709" y2="54448"/>
                        <a14:foregroundMark x1="56747" y1="46619" x2="59170" y2="47687"/>
                        <a14:foregroundMark x1="69550" y1="43060" x2="70588" y2="44840"/>
                        <a14:foregroundMark x1="68858" y1="44840" x2="61592" y2="68327"/>
                        <a14:foregroundMark x1="55017" y1="41637" x2="68512" y2="54804"/>
                        <a14:foregroundMark x1="58131" y1="47687" x2="59170" y2="41281"/>
                        <a14:foregroundMark x1="23183" y1="64413" x2="13495" y2="64413"/>
                        <a14:foregroundMark x1="31834" y1="71886" x2="42215" y2="87189"/>
                        <a14:foregroundMark x1="53979" y1="79715" x2="55363" y2="78648"/>
                        <a14:foregroundMark x1="62630" y1="29537" x2="62630" y2="29181"/>
                        <a14:foregroundMark x1="69896" y1="25623" x2="69896" y2="25623"/>
                        <a14:foregroundMark x1="73010" y1="25979" x2="73010" y2="27046"/>
                        <a14:foregroundMark x1="72664" y1="26335" x2="77509" y2="33096"/>
                        <a14:foregroundMark x1="58478" y1="25267" x2="61592" y2="31673"/>
                        <a14:foregroundMark x1="43599" y1="76157" x2="44983" y2="79715"/>
                        <a14:foregroundMark x1="42215" y1="57651" x2="47059" y2="56940"/>
                        <a14:foregroundMark x1="7266" y1="6406" x2="7266" y2="6406"/>
                        <a14:foregroundMark x1="7266" y1="6762" x2="16609" y2="6406"/>
                        <a14:foregroundMark x1="15917" y1="7473" x2="16263" y2="16370"/>
                        <a14:foregroundMark x1="8304" y1="8185" x2="15225" y2="149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11840" y="4213305"/>
            <a:ext cx="1034265" cy="100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075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5998C82-4965-6A1A-8EB0-6EFF7060D76C}"/>
              </a:ext>
            </a:extLst>
          </p:cNvPr>
          <p:cNvSpPr/>
          <p:nvPr/>
        </p:nvSpPr>
        <p:spPr>
          <a:xfrm>
            <a:off x="439838" y="1041723"/>
            <a:ext cx="11574684" cy="5532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F044CE2-174B-1C06-EC24-FF2184554F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514654"/>
              </p:ext>
            </p:extLst>
          </p:nvPr>
        </p:nvGraphicFramePr>
        <p:xfrm>
          <a:off x="517198" y="752388"/>
          <a:ext cx="11305763" cy="2412000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3110887">
                  <a:extLst>
                    <a:ext uri="{9D8B030D-6E8A-4147-A177-3AD203B41FA5}">
                      <a16:colId xmlns:a16="http://schemas.microsoft.com/office/drawing/2014/main" val="2756877415"/>
                    </a:ext>
                  </a:extLst>
                </a:gridCol>
                <a:gridCol w="4664598">
                  <a:extLst>
                    <a:ext uri="{9D8B030D-6E8A-4147-A177-3AD203B41FA5}">
                      <a16:colId xmlns:a16="http://schemas.microsoft.com/office/drawing/2014/main" val="3259318082"/>
                    </a:ext>
                  </a:extLst>
                </a:gridCol>
                <a:gridCol w="3530278">
                  <a:extLst>
                    <a:ext uri="{9D8B030D-6E8A-4147-A177-3AD203B41FA5}">
                      <a16:colId xmlns:a16="http://schemas.microsoft.com/office/drawing/2014/main" val="2930309875"/>
                    </a:ext>
                  </a:extLst>
                </a:gridCol>
              </a:tblGrid>
              <a:tr h="394533"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0" i="0" kern="100" cap="all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19050" dir="2700000" algn="tl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Les notions abordées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fr-FR" sz="2000" b="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42705"/>
                  </a:ext>
                </a:extLst>
              </a:tr>
              <a:tr h="362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800" b="0" kern="100" cap="all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STI</a:t>
                      </a:r>
                      <a:endParaRPr lang="fr-FR" sz="1600" b="0" kern="100" cap="all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800" b="0" kern="100" cap="all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Physique</a:t>
                      </a:r>
                      <a:endParaRPr lang="fr-FR" sz="1600" b="0" kern="100" cap="all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800" b="0" kern="100" cap="all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Mathématiques</a:t>
                      </a:r>
                      <a:endParaRPr lang="fr-FR" sz="1600" b="0" kern="100" cap="all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376317"/>
                  </a:ext>
                </a:extLst>
              </a:tr>
              <a:tr h="165538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Micro- contrôleur Arduino </a:t>
                      </a:r>
                      <a:endParaRPr lang="fr-FR" sz="16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Simulation (Tinkercad)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Câblage </a:t>
                      </a:r>
                      <a:endParaRPr lang="fr-FR" sz="16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Codage </a:t>
                      </a:r>
                      <a:endParaRPr lang="fr-FR" sz="14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Loi d’Ohm</a:t>
                      </a:r>
                      <a:endParaRPr lang="fr-FR" sz="16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Loi des mailles </a:t>
                      </a:r>
                      <a:endParaRPr lang="fr-FR" sz="16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Etude charge et décharge d’un condensateur</a:t>
                      </a:r>
                      <a:endParaRPr lang="fr-FR" sz="16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Mesures : </a:t>
                      </a:r>
                      <a:r>
                        <a:rPr lang="fr-FR" sz="1600" b="0" i="1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appareils, exploitation et interprétation</a:t>
                      </a:r>
                      <a:endParaRPr lang="fr-FR" sz="1600" b="0" i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Variabilité de la mesure</a:t>
                      </a:r>
                      <a:endParaRPr lang="fr-FR" sz="16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Simulation (Orcad Pspice)</a:t>
                      </a:r>
                      <a:endParaRPr lang="fr-FR" sz="14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Etude de fonctions : affines, exp</a:t>
                      </a:r>
                      <a:endParaRPr lang="fr-FR" sz="16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Equations différentielles d’ordre 1</a:t>
                      </a:r>
                      <a:endParaRPr lang="fr-FR" sz="16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Résolutions graphiques :  </a:t>
                      </a:r>
                      <a:r>
                        <a:rPr lang="fr-FR" sz="1600" b="0" i="1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tangentes, asymptotes</a:t>
                      </a:r>
                      <a:endParaRPr lang="fr-FR" sz="1600" b="0" i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Wingdings" panose="05000000000000000000" pitchFamily="2" charset="2"/>
                        <a:buChar char=""/>
                        <a:tabLst>
                          <a:tab pos="143510" algn="l"/>
                        </a:tabLst>
                      </a:pPr>
                      <a:r>
                        <a:rPr lang="fr-FR" sz="1600" b="0" kern="1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Etude statistique des erreurs</a:t>
                      </a:r>
                      <a:endParaRPr lang="fr-FR" sz="16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5552645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51C1C52F-9298-3866-405E-325DFCEBA4E5}"/>
              </a:ext>
            </a:extLst>
          </p:cNvPr>
          <p:cNvSpPr txBox="1"/>
          <p:nvPr/>
        </p:nvSpPr>
        <p:spPr>
          <a:xfrm>
            <a:off x="129350" y="-96999"/>
            <a:ext cx="64169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Séquence : </a:t>
            </a:r>
            <a:r>
              <a:rPr lang="fr-FR" sz="32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étude d’un temporisateur</a:t>
            </a:r>
            <a:endParaRPr lang="fr-F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3D6A7964-A07E-B04D-891E-87DBC21E73E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0156978"/>
                  </p:ext>
                </p:extLst>
              </p:nvPr>
            </p:nvGraphicFramePr>
            <p:xfrm>
              <a:off x="517198" y="3275778"/>
              <a:ext cx="11293611" cy="3187253"/>
            </p:xfrm>
            <a:graphic>
              <a:graphicData uri="http://schemas.openxmlformats.org/drawingml/2006/table">
                <a:tbl>
                  <a:tblPr firstRow="1" firstCol="1" bandRow="1">
                    <a:tableStyleId>{912C8C85-51F0-491E-9774-3900AFEF0FD7}</a:tableStyleId>
                  </a:tblPr>
                  <a:tblGrid>
                    <a:gridCol w="3099313">
                      <a:extLst>
                        <a:ext uri="{9D8B030D-6E8A-4147-A177-3AD203B41FA5}">
                          <a16:colId xmlns:a16="http://schemas.microsoft.com/office/drawing/2014/main" val="2756877415"/>
                        </a:ext>
                      </a:extLst>
                    </a:gridCol>
                    <a:gridCol w="4683395">
                      <a:extLst>
                        <a:ext uri="{9D8B030D-6E8A-4147-A177-3AD203B41FA5}">
                          <a16:colId xmlns:a16="http://schemas.microsoft.com/office/drawing/2014/main" val="3259318082"/>
                        </a:ext>
                      </a:extLst>
                    </a:gridCol>
                    <a:gridCol w="3510903">
                      <a:extLst>
                        <a:ext uri="{9D8B030D-6E8A-4147-A177-3AD203B41FA5}">
                          <a16:colId xmlns:a16="http://schemas.microsoft.com/office/drawing/2014/main" val="2930309875"/>
                        </a:ext>
                      </a:extLst>
                    </a:gridCol>
                  </a:tblGrid>
                  <a:tr h="390341">
                    <a:tc gridSpan="3"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400" b="0" i="0" kern="100" cap="all" baseline="0" dirty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>
                                <a:outerShdw blurRad="38100" dist="19050" dir="2700000" algn="tl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Les prérequis</a:t>
                          </a:r>
                          <a:endParaRPr lang="fr-FR" sz="2400" b="0" i="0" kern="100" cap="all" baseline="0" dirty="0">
                            <a:solidFill>
                              <a:srgbClr val="00206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fr-FR" sz="2000" b="0" kern="100" dirty="0">
                            <a:solidFill>
                              <a:srgbClr val="00206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06993731"/>
                      </a:ext>
                    </a:extLst>
                  </a:tr>
                  <a:tr h="358241">
                    <a:tc>
                      <a:txBody>
                        <a:bodyPr/>
                        <a:lstStyle/>
                        <a:p>
                          <a:pPr marL="0" algn="ctr" defTabSz="4572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fr-FR" sz="1800" b="0" kern="100" cap="all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STI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fr-FR" sz="1800" b="0" kern="100" cap="all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Physique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fr-FR" sz="1800" b="0" kern="100" cap="all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Mathématiques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0376317"/>
                      </a:ext>
                    </a:extLst>
                  </a:tr>
                  <a:tr h="2438671">
                    <a:tc>
                      <a:txBody>
                        <a:bodyPr/>
                        <a:lstStyle/>
                        <a:p>
                          <a:pPr marL="342900" lvl="0" indent="-342900" algn="l" defTabSz="457200" rtl="0" eaLnBrk="1" latinLnBrk="0" hangingPunct="1">
                            <a:lnSpc>
                              <a:spcPct val="107000"/>
                            </a:lnSpc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Prise en main micro-contrôleur</a:t>
                          </a:r>
                        </a:p>
                        <a:p>
                          <a:pPr marL="342900" lvl="0" indent="-342900" algn="l" defTabSz="457200" rtl="0" eaLnBrk="1" latinLnBrk="0" hangingPunct="1">
                            <a:lnSpc>
                              <a:spcPct val="107000"/>
                            </a:lnSpc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Décoder un schéma de câblage </a:t>
                          </a:r>
                        </a:p>
                        <a:p>
                          <a:pPr marL="342900" lvl="0" indent="-342900" algn="l" defTabSz="457200" rtl="0" eaLnBrk="1" latinLnBrk="0" hangingPunct="1">
                            <a:lnSpc>
                              <a:spcPct val="107000"/>
                            </a:lnSpc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Structure d’un programme sous Arduino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Grandeurs et mesures</a:t>
                          </a:r>
                        </a:p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Variabilité de la mesure</a:t>
                          </a:r>
                        </a:p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Notion de courant et de tension</a:t>
                          </a:r>
                        </a:p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Loi d’Ohm</a:t>
                          </a:r>
                        </a:p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Loi des mailles</a:t>
                          </a:r>
                        </a:p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Simulation sous Orcad PSpice</a:t>
                          </a:r>
                        </a:p>
                        <a:p>
                          <a:pPr marL="342900" lvl="0" indent="-342900"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Proposer et mettre en œuvre un protocole permettant de visualiser et déterminer les caractéristiques d’un signal </a:t>
                          </a:r>
                          <a:endParaRPr lang="fr-FR" sz="1600" b="0" kern="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42900" lvl="0" indent="-342900" algn="l" defTabSz="457200" rtl="0" eaLnBrk="1" latinLnBrk="0" hangingPunct="1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Proportionnalité </a:t>
                          </a:r>
                        </a:p>
                        <a:p>
                          <a:pPr marL="342900" lvl="0" indent="-342900" algn="l" defTabSz="457200" rtl="0" eaLnBrk="1" latinLnBrk="0" hangingPunct="1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Fonction exp : dérivée et limite en </a:t>
                          </a:r>
                          <a14:m>
                            <m:oMath xmlns:m="http://schemas.openxmlformats.org/officeDocument/2006/math">
                              <m:r>
                                <a:rPr lang="fr-FR" sz="1600" b="0" kern="10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endParaRPr lang="fr-FR" sz="1600" b="0" kern="10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  <a:p>
                          <a:pPr marL="342900" lvl="0" indent="-342900" algn="l" defTabSz="457200" rtl="0" eaLnBrk="1" latinLnBrk="0" hangingPunct="1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Statistiques à une variable : </a:t>
                          </a:r>
                          <a:r>
                            <a:rPr lang="fr-FR" sz="1600" b="0" i="1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moyenne et écart type</a:t>
                          </a:r>
                        </a:p>
                        <a:p>
                          <a:pPr marL="342900" lvl="0" indent="-342900" algn="l" defTabSz="457200" rtl="0" eaLnBrk="1" latinLnBrk="0" hangingPunct="1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Equation de tangente, nombre dérivé</a:t>
                          </a:r>
                        </a:p>
                        <a:p>
                          <a:pPr marL="342900" lvl="0" indent="-342900" algn="l" defTabSz="457200" rtl="0" eaLnBrk="1" latinLnBrk="0" hangingPunct="1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Vérifier une solution d’une équation différentielle d’ordre 1</a:t>
                          </a:r>
                          <a:endParaRPr lang="fr-FR" sz="1600" b="0" kern="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55264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3D6A7964-A07E-B04D-891E-87DBC21E73E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0156978"/>
                  </p:ext>
                </p:extLst>
              </p:nvPr>
            </p:nvGraphicFramePr>
            <p:xfrm>
              <a:off x="517198" y="3275778"/>
              <a:ext cx="11293611" cy="3187253"/>
            </p:xfrm>
            <a:graphic>
              <a:graphicData uri="http://schemas.openxmlformats.org/drawingml/2006/table">
                <a:tbl>
                  <a:tblPr firstRow="1" firstCol="1" bandRow="1">
                    <a:tableStyleId>{912C8C85-51F0-491E-9774-3900AFEF0FD7}</a:tableStyleId>
                  </a:tblPr>
                  <a:tblGrid>
                    <a:gridCol w="3099313">
                      <a:extLst>
                        <a:ext uri="{9D8B030D-6E8A-4147-A177-3AD203B41FA5}">
                          <a16:colId xmlns:a16="http://schemas.microsoft.com/office/drawing/2014/main" val="2756877415"/>
                        </a:ext>
                      </a:extLst>
                    </a:gridCol>
                    <a:gridCol w="4683395">
                      <a:extLst>
                        <a:ext uri="{9D8B030D-6E8A-4147-A177-3AD203B41FA5}">
                          <a16:colId xmlns:a16="http://schemas.microsoft.com/office/drawing/2014/main" val="3259318082"/>
                        </a:ext>
                      </a:extLst>
                    </a:gridCol>
                    <a:gridCol w="3510903">
                      <a:extLst>
                        <a:ext uri="{9D8B030D-6E8A-4147-A177-3AD203B41FA5}">
                          <a16:colId xmlns:a16="http://schemas.microsoft.com/office/drawing/2014/main" val="2930309875"/>
                        </a:ext>
                      </a:extLst>
                    </a:gridCol>
                  </a:tblGrid>
                  <a:tr h="390341">
                    <a:tc gridSpan="3"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400" b="0" i="0" kern="100" cap="all" baseline="0" dirty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>
                                <a:outerShdw blurRad="38100" dist="19050" dir="2700000" algn="tl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Les prérequis</a:t>
                          </a:r>
                          <a:endParaRPr lang="fr-FR" sz="2400" b="0" i="0" kern="100" cap="all" baseline="0" dirty="0">
                            <a:solidFill>
                              <a:srgbClr val="00206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fr-FR" sz="2000" b="0" kern="100" dirty="0">
                            <a:solidFill>
                              <a:srgbClr val="00206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06993731"/>
                      </a:ext>
                    </a:extLst>
                  </a:tr>
                  <a:tr h="358241">
                    <a:tc>
                      <a:txBody>
                        <a:bodyPr/>
                        <a:lstStyle/>
                        <a:p>
                          <a:pPr marL="0" algn="ctr" defTabSz="4572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fr-FR" sz="1800" b="0" kern="100" cap="all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STI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fr-FR" sz="1800" b="0" kern="100" cap="all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Physique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4572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fr-FR" sz="1800" b="0" kern="100" cap="all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Mathématiques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0376317"/>
                      </a:ext>
                    </a:extLst>
                  </a:tr>
                  <a:tr h="2438671">
                    <a:tc>
                      <a:txBody>
                        <a:bodyPr/>
                        <a:lstStyle/>
                        <a:p>
                          <a:pPr marL="342900" lvl="0" indent="-342900" algn="l" defTabSz="457200" rtl="0" eaLnBrk="1" latinLnBrk="0" hangingPunct="1">
                            <a:lnSpc>
                              <a:spcPct val="107000"/>
                            </a:lnSpc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Prise en main micro-contrôleur</a:t>
                          </a:r>
                        </a:p>
                        <a:p>
                          <a:pPr marL="342900" lvl="0" indent="-342900" algn="l" defTabSz="457200" rtl="0" eaLnBrk="1" latinLnBrk="0" hangingPunct="1">
                            <a:lnSpc>
                              <a:spcPct val="107000"/>
                            </a:lnSpc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Décoder un schéma de câblage </a:t>
                          </a:r>
                        </a:p>
                        <a:p>
                          <a:pPr marL="342900" lvl="0" indent="-342900" algn="l" defTabSz="457200" rtl="0" eaLnBrk="1" latinLnBrk="0" hangingPunct="1">
                            <a:lnSpc>
                              <a:spcPct val="107000"/>
                            </a:lnSpc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Structure d’un programme sous Arduino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Grandeurs et mesures</a:t>
                          </a:r>
                        </a:p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Variabilité de la mesure</a:t>
                          </a:r>
                        </a:p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Notion de courant et de tension</a:t>
                          </a:r>
                        </a:p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Loi d’Ohm</a:t>
                          </a:r>
                        </a:p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Loi des mailles</a:t>
                          </a:r>
                        </a:p>
                        <a:p>
                          <a:pPr marL="342900" lvl="0" indent="-342900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Simulation sous Orcad PSpice</a:t>
                          </a:r>
                        </a:p>
                        <a:p>
                          <a:pPr marL="342900" lvl="0" indent="-342900"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buFont typeface="Wingdings" panose="05000000000000000000" pitchFamily="2" charset="2"/>
                            <a:buChar char=""/>
                            <a:tabLst>
                              <a:tab pos="143510" algn="l"/>
                            </a:tabLst>
                          </a:pPr>
                          <a:r>
                            <a:rPr lang="fr-FR" sz="1600" b="0" kern="10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Calibri" panose="020F0502020204030204" pitchFamily="34" charset="0"/>
                            </a:rPr>
                            <a:t>Proposer et mettre en œuvre un protocole permettant de visualiser et déterminer les caractéristiques d’un signal </a:t>
                          </a:r>
                          <a:endParaRPr lang="fr-FR" sz="1600" b="0" kern="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22049" t="-34414" r="-347" b="-29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55264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Espace réservé du numéro de diapositive 4">
            <a:extLst>
              <a:ext uri="{FF2B5EF4-FFF2-40B4-BE49-F238E27FC236}">
                <a16:creationId xmlns:a16="http://schemas.microsoft.com/office/drawing/2014/main" id="{045843E6-485F-5237-B906-E6FA327AC3E0}"/>
              </a:ext>
            </a:extLst>
          </p:cNvPr>
          <p:cNvSpPr txBox="1">
            <a:spLocks/>
          </p:cNvSpPr>
          <p:nvPr/>
        </p:nvSpPr>
        <p:spPr bwMode="gray">
          <a:xfrm>
            <a:off x="77907" y="492924"/>
            <a:ext cx="5472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15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505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AACD515A-BF62-9CA1-D5B5-17A0D70971A6}"/>
              </a:ext>
            </a:extLst>
          </p:cNvPr>
          <p:cNvSpPr txBox="1"/>
          <p:nvPr/>
        </p:nvSpPr>
        <p:spPr>
          <a:xfrm>
            <a:off x="129350" y="-96999"/>
            <a:ext cx="64169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Séquence : </a:t>
            </a:r>
            <a:r>
              <a:rPr lang="fr-FR" sz="32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étude d’un temporisateur</a:t>
            </a:r>
            <a:endParaRPr lang="fr-F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numéro de diapositive 4">
            <a:extLst>
              <a:ext uri="{FF2B5EF4-FFF2-40B4-BE49-F238E27FC236}">
                <a16:creationId xmlns:a16="http://schemas.microsoft.com/office/drawing/2014/main" id="{1C0D3EAB-305A-8B62-FEC6-960B557B31FD}"/>
              </a:ext>
            </a:extLst>
          </p:cNvPr>
          <p:cNvSpPr txBox="1">
            <a:spLocks/>
          </p:cNvSpPr>
          <p:nvPr/>
        </p:nvSpPr>
        <p:spPr bwMode="gray">
          <a:xfrm>
            <a:off x="77907" y="492924"/>
            <a:ext cx="5472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16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28DCF8E-2FD6-B1DD-5C4C-DDE8FFB64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00391" y="2287511"/>
            <a:ext cx="4319595" cy="2040651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20F7355-189A-77F2-3663-6DFFE83B4D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68" b="100000" l="0" r="100000">
                        <a14:foregroundMark x1="52941" y1="11032" x2="52941" y2="11032"/>
                        <a14:foregroundMark x1="43599" y1="25267" x2="43599" y2="25267"/>
                        <a14:foregroundMark x1="57093" y1="81851" x2="57093" y2="81851"/>
                        <a14:foregroundMark x1="38062" y1="14947" x2="38062" y2="14947"/>
                        <a14:foregroundMark x1="23875" y1="82562" x2="23875" y2="82562"/>
                        <a14:foregroundMark x1="87543" y1="62989" x2="87543" y2="62989"/>
                        <a14:foregroundMark x1="77509" y1="20996" x2="77509" y2="20996"/>
                        <a14:foregroundMark x1="52941" y1="10320" x2="76471" y2="19929"/>
                        <a14:foregroundMark x1="78893" y1="22776" x2="86505" y2="61566"/>
                        <a14:foregroundMark x1="86159" y1="62989" x2="59170" y2="90391"/>
                        <a14:foregroundMark x1="71972" y1="76157" x2="76471" y2="79004"/>
                        <a14:foregroundMark x1="58478" y1="89324" x2="38062" y2="89680"/>
                        <a14:foregroundMark x1="38062" y1="89680" x2="17647" y2="77580"/>
                        <a14:foregroundMark x1="17647" y1="76157" x2="8304" y2="56228"/>
                        <a14:foregroundMark x1="8651" y1="57295" x2="11419" y2="34875"/>
                        <a14:foregroundMark x1="12111" y1="34520" x2="23183" y2="16370"/>
                        <a14:foregroundMark x1="21799" y1="18861" x2="35986" y2="11032"/>
                        <a14:foregroundMark x1="23183" y1="25267" x2="23183" y2="25267"/>
                        <a14:foregroundMark x1="44637" y1="34875" x2="47405" y2="42705"/>
                        <a14:foregroundMark x1="22837" y1="25267" x2="81315" y2="43060"/>
                        <a14:foregroundMark x1="52941" y1="11744" x2="48443" y2="85765"/>
                        <a14:foregroundMark x1="12111" y1="45196" x2="86159" y2="61210"/>
                        <a14:foregroundMark x1="36332" y1="15658" x2="28374" y2="80427"/>
                        <a14:foregroundMark x1="23183" y1="24199" x2="77509" y2="21708"/>
                        <a14:foregroundMark x1="24221" y1="30961" x2="24221" y2="30961"/>
                        <a14:foregroundMark x1="66090" y1="26335" x2="67128" y2="28114"/>
                        <a14:foregroundMark x1="72664" y1="64413" x2="72664" y2="64413"/>
                        <a14:foregroundMark x1="31834" y1="70819" x2="31834" y2="70819"/>
                        <a14:foregroundMark x1="25606" y1="66904" x2="25606" y2="66904"/>
                        <a14:foregroundMark x1="26990" y1="81139" x2="51903" y2="57295"/>
                        <a14:foregroundMark x1="38754" y1="69039" x2="17301" y2="56940"/>
                        <a14:foregroundMark x1="23183" y1="65480" x2="23183" y2="65480"/>
                        <a14:foregroundMark x1="40138" y1="59786" x2="55709" y2="64413"/>
                        <a14:foregroundMark x1="73356" y1="64057" x2="53979" y2="85765"/>
                        <a14:foregroundMark x1="63322" y1="75801" x2="55709" y2="54448"/>
                        <a14:foregroundMark x1="56747" y1="46619" x2="59170" y2="47687"/>
                        <a14:foregroundMark x1="69550" y1="43060" x2="70588" y2="44840"/>
                        <a14:foregroundMark x1="68858" y1="44840" x2="61592" y2="68327"/>
                        <a14:foregroundMark x1="55017" y1="41637" x2="68512" y2="54804"/>
                        <a14:foregroundMark x1="58131" y1="47687" x2="59170" y2="41281"/>
                        <a14:foregroundMark x1="23183" y1="64413" x2="13495" y2="64413"/>
                        <a14:foregroundMark x1="31834" y1="71886" x2="42215" y2="87189"/>
                        <a14:foregroundMark x1="53979" y1="79715" x2="55363" y2="78648"/>
                        <a14:foregroundMark x1="62630" y1="29537" x2="62630" y2="29181"/>
                        <a14:foregroundMark x1="69896" y1="25623" x2="69896" y2="25623"/>
                        <a14:foregroundMark x1="73010" y1="25979" x2="73010" y2="27046"/>
                        <a14:foregroundMark x1="72664" y1="26335" x2="77509" y2="33096"/>
                        <a14:foregroundMark x1="58478" y1="25267" x2="61592" y2="31673"/>
                        <a14:foregroundMark x1="43599" y1="76157" x2="44983" y2="79715"/>
                        <a14:foregroundMark x1="42215" y1="57651" x2="47059" y2="56940"/>
                        <a14:foregroundMark x1="7266" y1="6406" x2="7266" y2="6406"/>
                        <a14:foregroundMark x1="7266" y1="6762" x2="16609" y2="6406"/>
                        <a14:foregroundMark x1="15917" y1="7473" x2="16263" y2="16370"/>
                        <a14:foregroundMark x1="8304" y1="8185" x2="15225" y2="149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99986" y="2287511"/>
            <a:ext cx="484241" cy="470836"/>
          </a:xfrm>
          <a:prstGeom prst="rect">
            <a:avLst/>
          </a:prstGeom>
        </p:spPr>
      </p:pic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979F3F0-E804-ABEE-2EBF-DC47E1B1EBF0}"/>
              </a:ext>
            </a:extLst>
          </p:cNvPr>
          <p:cNvSpPr/>
          <p:nvPr/>
        </p:nvSpPr>
        <p:spPr>
          <a:xfrm>
            <a:off x="186612" y="1287625"/>
            <a:ext cx="3526972" cy="5294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E7D4DF3-BB86-E0F0-5042-B96926A7D8B3}"/>
              </a:ext>
            </a:extLst>
          </p:cNvPr>
          <p:cNvSpPr txBox="1"/>
          <p:nvPr/>
        </p:nvSpPr>
        <p:spPr>
          <a:xfrm>
            <a:off x="773481" y="914726"/>
            <a:ext cx="17757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Partie 1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1026E1D-953E-C365-EC21-02FF3C586027}"/>
              </a:ext>
            </a:extLst>
          </p:cNvPr>
          <p:cNvSpPr txBox="1"/>
          <p:nvPr/>
        </p:nvSpPr>
        <p:spPr>
          <a:xfrm>
            <a:off x="4495231" y="931626"/>
            <a:ext cx="21193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Partie 2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7E39378-6FE0-6F6D-D877-251B8532293D}"/>
              </a:ext>
            </a:extLst>
          </p:cNvPr>
          <p:cNvSpPr txBox="1"/>
          <p:nvPr/>
        </p:nvSpPr>
        <p:spPr>
          <a:xfrm>
            <a:off x="8597014" y="931625"/>
            <a:ext cx="21193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Partie 3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28DADEB0-CC4C-1EBF-79FB-B2BB3E9163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9986" y="4455767"/>
            <a:ext cx="4320000" cy="1816446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A81C6606-4562-84A2-147E-4DDF640540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9336" y="2773463"/>
            <a:ext cx="3437926" cy="243105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85231E91-766F-716C-BC67-7781D94CE29B}"/>
              </a:ext>
            </a:extLst>
          </p:cNvPr>
          <p:cNvSpPr txBox="1"/>
          <p:nvPr/>
        </p:nvSpPr>
        <p:spPr>
          <a:xfrm>
            <a:off x="248108" y="1393290"/>
            <a:ext cx="3433880" cy="123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"/>
              <a:tabLst>
                <a:tab pos="143510" algn="l"/>
              </a:tabLst>
            </a:pPr>
            <a:r>
              <a:rPr lang="fr-FR" sz="1400" b="0" kern="10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Loi d’Ohm</a:t>
            </a:r>
            <a:endParaRPr lang="fr-FR" sz="1400" b="0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"/>
              <a:tabLst>
                <a:tab pos="143510" algn="l"/>
              </a:tabLst>
            </a:pPr>
            <a:r>
              <a:rPr lang="fr-FR" sz="1400" b="0" kern="10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Loi des mailles </a:t>
            </a:r>
            <a:endParaRPr lang="fr-FR" sz="1400" b="0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"/>
              <a:tabLst>
                <a:tab pos="143510" algn="l"/>
              </a:tabLst>
            </a:pPr>
            <a:r>
              <a:rPr lang="fr-FR" sz="1400" b="0" kern="10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Charge et décharge d’un condensateur</a:t>
            </a:r>
            <a:endParaRPr lang="fr-FR" sz="1400" b="0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"/>
              <a:tabLst>
                <a:tab pos="143510" algn="l"/>
              </a:tabLst>
            </a:pPr>
            <a:r>
              <a:rPr lang="fr-FR" sz="1400" b="0" kern="10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Mesures </a:t>
            </a:r>
            <a:endParaRPr lang="fr-FR" sz="1400" b="0" i="1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"/>
              <a:tabLst>
                <a:tab pos="143510" algn="l"/>
              </a:tabLst>
            </a:pPr>
            <a:r>
              <a:rPr lang="fr-FR" sz="1400" b="0" kern="10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Variabilité de la mesure</a:t>
            </a:r>
            <a:endParaRPr lang="fr-FR" sz="1400" b="0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8AB70650-AAD9-7454-491A-4082DE0208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7202" y="5273336"/>
            <a:ext cx="3430060" cy="1233105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60669144-A40D-3598-BF20-33C2C27C426C}"/>
              </a:ext>
            </a:extLst>
          </p:cNvPr>
          <p:cNvSpPr txBox="1"/>
          <p:nvPr/>
        </p:nvSpPr>
        <p:spPr>
          <a:xfrm>
            <a:off x="8715514" y="1441112"/>
            <a:ext cx="2488943" cy="7736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342900" lvl="0" indent="-342900">
              <a:lnSpc>
                <a:spcPct val="107000"/>
              </a:lnSpc>
              <a:buFont typeface="Wingdings" panose="05000000000000000000" pitchFamily="2" charset="2"/>
              <a:buChar char=""/>
              <a:tabLst>
                <a:tab pos="143510" algn="l"/>
              </a:tabLst>
              <a:defRPr sz="1400" b="0" kern="10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Simulation</a:t>
            </a:r>
          </a:p>
          <a:p>
            <a:r>
              <a:rPr lang="fr-FR" dirty="0"/>
              <a:t>Câblage sur bread-board</a:t>
            </a:r>
          </a:p>
          <a:p>
            <a:r>
              <a:rPr lang="fr-FR" dirty="0"/>
              <a:t>Test et validation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D9998F42-FED2-BDA5-13D6-9BED16C34083}"/>
              </a:ext>
            </a:extLst>
          </p:cNvPr>
          <p:cNvSpPr txBox="1"/>
          <p:nvPr/>
        </p:nvSpPr>
        <p:spPr>
          <a:xfrm>
            <a:off x="4426649" y="1495252"/>
            <a:ext cx="2577581" cy="10041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342900" lvl="0" indent="-342900">
              <a:lnSpc>
                <a:spcPct val="107000"/>
              </a:lnSpc>
              <a:buFont typeface="Wingdings" panose="05000000000000000000" pitchFamily="2" charset="2"/>
              <a:buChar char=""/>
              <a:tabLst>
                <a:tab pos="143510" algn="l"/>
              </a:tabLst>
              <a:defRPr sz="1400" b="0" kern="10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Micro- contrôleur Arduino </a:t>
            </a:r>
          </a:p>
          <a:p>
            <a:r>
              <a:rPr lang="fr-FR" dirty="0"/>
              <a:t>Simulation (Tinkercad) </a:t>
            </a:r>
          </a:p>
          <a:p>
            <a:r>
              <a:rPr lang="fr-FR" dirty="0"/>
              <a:t>Câblage </a:t>
            </a:r>
          </a:p>
          <a:p>
            <a:r>
              <a:rPr lang="fr-FR" dirty="0"/>
              <a:t>Codage 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0D848BD4-8D57-4296-05BE-B5B71204AB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87731" y="2611896"/>
            <a:ext cx="3285823" cy="2302475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A99555FE-939C-2A18-ABA1-6140F2175E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06025" y="5003338"/>
            <a:ext cx="2119330" cy="1427682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B06AB533-AA9E-FE46-0AAA-F1F5DA2913E3}"/>
              </a:ext>
            </a:extLst>
          </p:cNvPr>
          <p:cNvCxnSpPr/>
          <p:nvPr/>
        </p:nvCxnSpPr>
        <p:spPr>
          <a:xfrm>
            <a:off x="7548465" y="1119673"/>
            <a:ext cx="0" cy="557037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6CD9C8E5-F753-08DA-9D28-EED673898E40}"/>
              </a:ext>
            </a:extLst>
          </p:cNvPr>
          <p:cNvCxnSpPr/>
          <p:nvPr/>
        </p:nvCxnSpPr>
        <p:spPr>
          <a:xfrm>
            <a:off x="3797559" y="1119673"/>
            <a:ext cx="0" cy="557037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401023E4-10E4-F433-B022-A809DB285FBC}"/>
              </a:ext>
            </a:extLst>
          </p:cNvPr>
          <p:cNvCxnSpPr>
            <a:cxnSpLocks/>
          </p:cNvCxnSpPr>
          <p:nvPr/>
        </p:nvCxnSpPr>
        <p:spPr>
          <a:xfrm rot="16200000">
            <a:off x="6159336" y="-4582564"/>
            <a:ext cx="0" cy="118800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D669CC88-DE97-EF81-9784-7EF74CBDEFA5}"/>
              </a:ext>
            </a:extLst>
          </p:cNvPr>
          <p:cNvSpPr txBox="1"/>
          <p:nvPr/>
        </p:nvSpPr>
        <p:spPr>
          <a:xfrm>
            <a:off x="4992575" y="470923"/>
            <a:ext cx="23335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i="1" cap="all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fr-FR" dirty="0"/>
              <a:t>STI-PHYSIQUE</a:t>
            </a:r>
          </a:p>
        </p:txBody>
      </p:sp>
    </p:spTree>
    <p:extLst>
      <p:ext uri="{BB962C8B-B14F-4D97-AF65-F5344CB8AC3E}">
        <p14:creationId xmlns:p14="http://schemas.microsoft.com/office/powerpoint/2010/main" val="2106696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AA73A089-8124-EDF8-CD97-EEA78AEB6235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74" y="1239371"/>
            <a:ext cx="5573050" cy="3960000"/>
          </a:xfrm>
          <a:ln w="19050">
            <a:solidFill>
              <a:srgbClr val="0070C0"/>
            </a:solidFill>
          </a:ln>
        </p:spPr>
      </p:pic>
      <p:sp>
        <p:nvSpPr>
          <p:cNvPr id="2" name="Espace réservé du numéro de diapositive 4">
            <a:extLst>
              <a:ext uri="{FF2B5EF4-FFF2-40B4-BE49-F238E27FC236}">
                <a16:creationId xmlns:a16="http://schemas.microsoft.com/office/drawing/2014/main" id="{5BA478D8-041E-49DF-8082-4E41423A6651}"/>
              </a:ext>
            </a:extLst>
          </p:cNvPr>
          <p:cNvSpPr txBox="1">
            <a:spLocks/>
          </p:cNvSpPr>
          <p:nvPr/>
        </p:nvSpPr>
        <p:spPr bwMode="gray">
          <a:xfrm>
            <a:off x="77907" y="492924"/>
            <a:ext cx="5472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17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10EADDF-9B2D-56E3-55CF-F64601412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504" y="1239372"/>
            <a:ext cx="6086511" cy="396000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02AB965-74F0-C4B8-16D3-A05AFFCAD02E}"/>
              </a:ext>
            </a:extLst>
          </p:cNvPr>
          <p:cNvSpPr txBox="1"/>
          <p:nvPr/>
        </p:nvSpPr>
        <p:spPr>
          <a:xfrm>
            <a:off x="129350" y="-96999"/>
            <a:ext cx="64169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Séquence : </a:t>
            </a:r>
            <a:r>
              <a:rPr lang="fr-FR" sz="32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étude d’un temporisateur</a:t>
            </a:r>
            <a:endParaRPr lang="fr-F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05A5864-4403-9740-55B0-6286E779B8BF}"/>
              </a:ext>
            </a:extLst>
          </p:cNvPr>
          <p:cNvSpPr txBox="1"/>
          <p:nvPr/>
        </p:nvSpPr>
        <p:spPr>
          <a:xfrm>
            <a:off x="4891933" y="487776"/>
            <a:ext cx="28058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i="1" cap="all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fr-FR" dirty="0"/>
              <a:t>Mathématiques</a:t>
            </a:r>
          </a:p>
        </p:txBody>
      </p:sp>
    </p:spTree>
    <p:extLst>
      <p:ext uri="{BB962C8B-B14F-4D97-AF65-F5344CB8AC3E}">
        <p14:creationId xmlns:p14="http://schemas.microsoft.com/office/powerpoint/2010/main" val="3844833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955AE-3DC0-0A47-79C4-48DFA0BCE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053A9F5-1CC5-D844-ED6E-21405817DE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29" y="1930458"/>
            <a:ext cx="5054827" cy="3256801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CD3EED6-CF1D-82C6-21E1-E27292A6E1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409" y="1260523"/>
            <a:ext cx="5054828" cy="2503211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04B8376-91FA-56BC-A83F-E8D4C5F44B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409" y="3997396"/>
            <a:ext cx="4782278" cy="2748278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2" name="Espace réservé du numéro de diapositive 4">
            <a:extLst>
              <a:ext uri="{FF2B5EF4-FFF2-40B4-BE49-F238E27FC236}">
                <a16:creationId xmlns:a16="http://schemas.microsoft.com/office/drawing/2014/main" id="{0D52CD06-25D9-DCA0-3929-338213244A06}"/>
              </a:ext>
            </a:extLst>
          </p:cNvPr>
          <p:cNvSpPr txBox="1">
            <a:spLocks/>
          </p:cNvSpPr>
          <p:nvPr/>
        </p:nvSpPr>
        <p:spPr bwMode="gray">
          <a:xfrm>
            <a:off x="77907" y="492924"/>
            <a:ext cx="5472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18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3C10174-5469-51DE-F19F-CC77EA5A4C63}"/>
              </a:ext>
            </a:extLst>
          </p:cNvPr>
          <p:cNvSpPr txBox="1"/>
          <p:nvPr/>
        </p:nvSpPr>
        <p:spPr>
          <a:xfrm>
            <a:off x="129350" y="-96999"/>
            <a:ext cx="64169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Séquence : </a:t>
            </a:r>
            <a:r>
              <a:rPr lang="fr-FR" sz="32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étude d’un temporisateur</a:t>
            </a:r>
            <a:endParaRPr lang="fr-F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37CFA91-3FD5-F2F9-FCB4-E7F325ACD43E}"/>
              </a:ext>
            </a:extLst>
          </p:cNvPr>
          <p:cNvSpPr txBox="1"/>
          <p:nvPr/>
        </p:nvSpPr>
        <p:spPr>
          <a:xfrm>
            <a:off x="4891933" y="487776"/>
            <a:ext cx="28058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i="1" cap="all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fr-FR" dirty="0"/>
              <a:t>Mathématiques</a:t>
            </a:r>
          </a:p>
        </p:txBody>
      </p:sp>
    </p:spTree>
    <p:extLst>
      <p:ext uri="{BB962C8B-B14F-4D97-AF65-F5344CB8AC3E}">
        <p14:creationId xmlns:p14="http://schemas.microsoft.com/office/powerpoint/2010/main" val="21265077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8E43A81-7C26-AFA6-4885-E34A56F4481A}"/>
              </a:ext>
            </a:extLst>
          </p:cNvPr>
          <p:cNvSpPr txBox="1"/>
          <p:nvPr/>
        </p:nvSpPr>
        <p:spPr>
          <a:xfrm>
            <a:off x="3087007" y="487776"/>
            <a:ext cx="52812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r">
              <a:defRPr sz="2800" i="1" cap="all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fr-FR" dirty="0"/>
              <a:t>Exemple de production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4D78C15-C3A8-F313-A017-6152AB4CEB92}"/>
              </a:ext>
            </a:extLst>
          </p:cNvPr>
          <p:cNvSpPr txBox="1"/>
          <p:nvPr/>
        </p:nvSpPr>
        <p:spPr>
          <a:xfrm>
            <a:off x="129349" y="-96999"/>
            <a:ext cx="64584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Séquence : </a:t>
            </a:r>
            <a:r>
              <a:rPr lang="fr-FR" sz="32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étude d’un temporisateur</a:t>
            </a:r>
            <a:endParaRPr lang="fr-F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77FB1D2-3961-0957-BBDF-04EB5C22BB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91" y="1066044"/>
            <a:ext cx="4357785" cy="369549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8C4A69F-DDBA-5727-8217-BC52BAFEF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195" y="1283820"/>
            <a:ext cx="6035563" cy="304826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C8C7BA7-5A84-AAA9-CEF6-00D40337F4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311" y="4933157"/>
            <a:ext cx="2754562" cy="154097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B16650-AFD7-1D09-E5AD-8F80BBEBA2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529" y="2807952"/>
            <a:ext cx="4831004" cy="1924271"/>
          </a:xfrm>
          <a:prstGeom prst="rect">
            <a:avLst/>
          </a:prstGeom>
        </p:spPr>
      </p:pic>
      <p:sp>
        <p:nvSpPr>
          <p:cNvPr id="6" name="Espace réservé du numéro de diapositive 4">
            <a:extLst>
              <a:ext uri="{FF2B5EF4-FFF2-40B4-BE49-F238E27FC236}">
                <a16:creationId xmlns:a16="http://schemas.microsoft.com/office/drawing/2014/main" id="{B18D5EDF-E563-50D8-09F3-030CD02434B7}"/>
              </a:ext>
            </a:extLst>
          </p:cNvPr>
          <p:cNvSpPr txBox="1">
            <a:spLocks/>
          </p:cNvSpPr>
          <p:nvPr/>
        </p:nvSpPr>
        <p:spPr bwMode="gray">
          <a:xfrm>
            <a:off x="77907" y="492924"/>
            <a:ext cx="5472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19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093B6813-D6F1-FBC9-F87C-5748B10B0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5873" y="5187831"/>
            <a:ext cx="7264829" cy="11695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Une fois la réalisation du circuit finalisée, pour le tester nous devons décharger manuellement le condensateur en le court-circuitant.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temps que </a:t>
            </a:r>
            <a:r>
              <a:rPr lang="fr-FR" altLang="fr-F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 l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LED pour s’allumer varie en fonction du temps de charge du condensateur.  Après la mise en route du circuit, la LED s’allume environ 5 secondes plus tard</a:t>
            </a:r>
            <a:r>
              <a:rPr lang="fr-FR" altLang="fr-F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ce qui correspond à la constante de temps du circuit RC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664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6B9DB78-FF41-6232-C558-36708B3A20E4}"/>
              </a:ext>
            </a:extLst>
          </p:cNvPr>
          <p:cNvSpPr txBox="1"/>
          <p:nvPr/>
        </p:nvSpPr>
        <p:spPr>
          <a:xfrm>
            <a:off x="192000" y="-75388"/>
            <a:ext cx="35279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L’équipe pédagogique</a:t>
            </a:r>
          </a:p>
        </p:txBody>
      </p:sp>
      <p:sp>
        <p:nvSpPr>
          <p:cNvPr id="3" name="Espace réservé du numéro de diapositive 4">
            <a:extLst>
              <a:ext uri="{FF2B5EF4-FFF2-40B4-BE49-F238E27FC236}">
                <a16:creationId xmlns:a16="http://schemas.microsoft.com/office/drawing/2014/main" id="{073A3CDF-CE9A-AB18-44C1-9B1E77979327}"/>
              </a:ext>
            </a:extLst>
          </p:cNvPr>
          <p:cNvSpPr txBox="1">
            <a:spLocks/>
          </p:cNvSpPr>
          <p:nvPr/>
        </p:nvSpPr>
        <p:spPr bwMode="gray">
          <a:xfrm>
            <a:off x="77907" y="502255"/>
            <a:ext cx="4504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2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36CE8D45-34B4-0232-D505-EE4707403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318776"/>
              </p:ext>
            </p:extLst>
          </p:nvPr>
        </p:nvGraphicFramePr>
        <p:xfrm>
          <a:off x="1206953" y="2110680"/>
          <a:ext cx="10144652" cy="227089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59919">
                  <a:extLst>
                    <a:ext uri="{9D8B030D-6E8A-4147-A177-3AD203B41FA5}">
                      <a16:colId xmlns:a16="http://schemas.microsoft.com/office/drawing/2014/main" val="3577524100"/>
                    </a:ext>
                  </a:extLst>
                </a:gridCol>
                <a:gridCol w="2965768">
                  <a:extLst>
                    <a:ext uri="{9D8B030D-6E8A-4147-A177-3AD203B41FA5}">
                      <a16:colId xmlns:a16="http://schemas.microsoft.com/office/drawing/2014/main" val="2305981999"/>
                    </a:ext>
                  </a:extLst>
                </a:gridCol>
                <a:gridCol w="2462530">
                  <a:extLst>
                    <a:ext uri="{9D8B030D-6E8A-4147-A177-3AD203B41FA5}">
                      <a16:colId xmlns:a16="http://schemas.microsoft.com/office/drawing/2014/main" val="934410807"/>
                    </a:ext>
                  </a:extLst>
                </a:gridCol>
                <a:gridCol w="1956435">
                  <a:extLst>
                    <a:ext uri="{9D8B030D-6E8A-4147-A177-3AD203B41FA5}">
                      <a16:colId xmlns:a16="http://schemas.microsoft.com/office/drawing/2014/main" val="2977957360"/>
                    </a:ext>
                  </a:extLst>
                </a:gridCol>
              </a:tblGrid>
              <a:tr h="573099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2000" b="0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Physique appliquée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2000" b="0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STI option A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STI option B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Mathématiques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0283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ACHANI Mohamed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HELLI Omar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Mme LABOUDI Hamida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NEEL Laurent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WLEKLAK Pierre-Marie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ZOUAOUI Fayçal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MOUYS Ludovic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SMAL Jean-Marc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fr-FR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NOUY Frank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369118"/>
                  </a:ext>
                </a:extLst>
              </a:tr>
            </a:tbl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id="{2AE4BE24-689D-25C6-C57A-E2DC3EB182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405"/>
          <a:stretch/>
        </p:blipFill>
        <p:spPr bwMode="auto">
          <a:xfrm>
            <a:off x="10288487" y="83848"/>
            <a:ext cx="1711513" cy="836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7B6EEAF6-7839-8012-59A4-A3F205C14763}"/>
              </a:ext>
            </a:extLst>
          </p:cNvPr>
          <p:cNvSpPr txBox="1"/>
          <p:nvPr/>
        </p:nvSpPr>
        <p:spPr>
          <a:xfrm>
            <a:off x="4624042" y="1563228"/>
            <a:ext cx="26258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Co-enseignement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21E23FFD-3EF4-840D-E609-6906A1B31E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711841"/>
              </p:ext>
            </p:extLst>
          </p:nvPr>
        </p:nvGraphicFramePr>
        <p:xfrm>
          <a:off x="1206953" y="2110680"/>
          <a:ext cx="10144652" cy="227089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59919">
                  <a:extLst>
                    <a:ext uri="{9D8B030D-6E8A-4147-A177-3AD203B41FA5}">
                      <a16:colId xmlns:a16="http://schemas.microsoft.com/office/drawing/2014/main" val="3577524100"/>
                    </a:ext>
                  </a:extLst>
                </a:gridCol>
                <a:gridCol w="2965768">
                  <a:extLst>
                    <a:ext uri="{9D8B030D-6E8A-4147-A177-3AD203B41FA5}">
                      <a16:colId xmlns:a16="http://schemas.microsoft.com/office/drawing/2014/main" val="2305981999"/>
                    </a:ext>
                  </a:extLst>
                </a:gridCol>
                <a:gridCol w="2462530">
                  <a:extLst>
                    <a:ext uri="{9D8B030D-6E8A-4147-A177-3AD203B41FA5}">
                      <a16:colId xmlns:a16="http://schemas.microsoft.com/office/drawing/2014/main" val="934410807"/>
                    </a:ext>
                  </a:extLst>
                </a:gridCol>
                <a:gridCol w="1956435">
                  <a:extLst>
                    <a:ext uri="{9D8B030D-6E8A-4147-A177-3AD203B41FA5}">
                      <a16:colId xmlns:a16="http://schemas.microsoft.com/office/drawing/2014/main" val="2977957360"/>
                    </a:ext>
                  </a:extLst>
                </a:gridCol>
              </a:tblGrid>
              <a:tr h="699923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2000" b="0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Physique appliquée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2000" b="0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STI option A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STI option B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Mathématiques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0283169"/>
                  </a:ext>
                </a:extLst>
              </a:tr>
              <a:tr h="157097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ACHANI Mohamed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HELLI Omar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fr-FR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ptos" panose="020B0004020202020204" pitchFamily="34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NEEL Laurent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fr-FR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MOUYS Ludovic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fr-FR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fr-FR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</a:rPr>
                        <a:t>Mr NOUY Frank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3691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752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e 14">
            <a:extLst>
              <a:ext uri="{FF2B5EF4-FFF2-40B4-BE49-F238E27FC236}">
                <a16:creationId xmlns:a16="http://schemas.microsoft.com/office/drawing/2014/main" id="{3CB6F980-FD1B-4830-D592-CDB1B57A36F3}"/>
              </a:ext>
            </a:extLst>
          </p:cNvPr>
          <p:cNvGrpSpPr/>
          <p:nvPr/>
        </p:nvGrpSpPr>
        <p:grpSpPr>
          <a:xfrm flipH="1">
            <a:off x="2347049" y="3582616"/>
            <a:ext cx="8970983" cy="2865394"/>
            <a:chOff x="1161963" y="1491486"/>
            <a:chExt cx="3313024" cy="874113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EF52649-2ADF-8B39-CFD9-D48279DFE55C}"/>
                </a:ext>
              </a:extLst>
            </p:cNvPr>
            <p:cNvCxnSpPr/>
            <p:nvPr/>
          </p:nvCxnSpPr>
          <p:spPr>
            <a:xfrm flipH="1">
              <a:off x="4474987" y="1491486"/>
              <a:ext cx="0" cy="871472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2460B240-F636-0733-12C8-B8EE32CAF583}"/>
                </a:ext>
              </a:extLst>
            </p:cNvPr>
            <p:cNvCxnSpPr/>
            <p:nvPr/>
          </p:nvCxnSpPr>
          <p:spPr>
            <a:xfrm flipH="1">
              <a:off x="1161963" y="2365599"/>
              <a:ext cx="3312003" cy="0"/>
            </a:xfrm>
            <a:prstGeom prst="line">
              <a:avLst/>
            </a:prstGeom>
            <a:ln w="38100">
              <a:solidFill>
                <a:schemeClr val="accent1"/>
              </a:solidFill>
              <a:headEnd type="none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PlaceHolder 2"/>
          <p:cNvSpPr txBox="1">
            <a:spLocks/>
          </p:cNvSpPr>
          <p:nvPr/>
        </p:nvSpPr>
        <p:spPr>
          <a:xfrm>
            <a:off x="4342565" y="3528461"/>
            <a:ext cx="7256874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- Acquisition du signal sonore : micro electret (gain réglable ou non)</a:t>
            </a:r>
          </a:p>
          <a:p>
            <a:r>
              <a:rPr lang="fr-FR" dirty="0"/>
              <a:t>- Filtrage, conditionnement signal : filtre RC</a:t>
            </a:r>
          </a:p>
          <a:p>
            <a:r>
              <a:rPr lang="fr-FR" dirty="0"/>
              <a:t>- Traitement du signal (analogique) : Arduino</a:t>
            </a:r>
          </a:p>
          <a:p>
            <a:r>
              <a:rPr lang="fr-FR" dirty="0"/>
              <a:t>- Commande : Arduino, compteur</a:t>
            </a:r>
          </a:p>
          <a:p>
            <a:r>
              <a:rPr lang="fr-FR" dirty="0"/>
              <a:t>- Puissance : transistor, relais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24F04886-7AF5-0B9A-3DEC-00CFD1649D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3287177"/>
              </p:ext>
            </p:extLst>
          </p:nvPr>
        </p:nvGraphicFramePr>
        <p:xfrm>
          <a:off x="1977006" y="3271910"/>
          <a:ext cx="2755482" cy="3036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40390AF1-94CE-5B32-7DEF-5D5C5FDC5448}"/>
              </a:ext>
            </a:extLst>
          </p:cNvPr>
          <p:cNvSpPr txBox="1"/>
          <p:nvPr/>
        </p:nvSpPr>
        <p:spPr>
          <a:xfrm>
            <a:off x="129349" y="-96999"/>
            <a:ext cx="7223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Séquence : </a:t>
            </a:r>
            <a:r>
              <a:rPr lang="fr-FR" sz="32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commande sonore d’éclairage</a:t>
            </a:r>
            <a:endParaRPr lang="fr-F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4607D39D-8E10-1F74-3CBE-37946139E472}"/>
              </a:ext>
            </a:extLst>
          </p:cNvPr>
          <p:cNvGrpSpPr/>
          <p:nvPr/>
        </p:nvGrpSpPr>
        <p:grpSpPr>
          <a:xfrm>
            <a:off x="798253" y="1094541"/>
            <a:ext cx="8812279" cy="1419647"/>
            <a:chOff x="-349414" y="1108949"/>
            <a:chExt cx="8812279" cy="1419647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E4481685-59B6-A4BE-945A-AB526C469489}"/>
                </a:ext>
              </a:extLst>
            </p:cNvPr>
            <p:cNvSpPr txBox="1"/>
            <p:nvPr/>
          </p:nvSpPr>
          <p:spPr>
            <a:xfrm>
              <a:off x="967655" y="1486379"/>
              <a:ext cx="7003347" cy="967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fr-FR" sz="20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une PMR souhaite commander l’éclairage de sa chambre à coucher par claquement des mains.</a:t>
              </a:r>
              <a:endParaRPr lang="fr-FR" sz="2400" b="0" i="1" strike="noStrike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39C2B780-48EB-4CF8-B4F7-7B8865A321AC}"/>
                </a:ext>
              </a:extLst>
            </p:cNvPr>
            <p:cNvGrpSpPr/>
            <p:nvPr/>
          </p:nvGrpSpPr>
          <p:grpSpPr>
            <a:xfrm>
              <a:off x="999800" y="1402228"/>
              <a:ext cx="7463065" cy="1126368"/>
              <a:chOff x="1568967" y="1370926"/>
              <a:chExt cx="7463065" cy="1468791"/>
            </a:xfrm>
          </p:grpSpPr>
          <p:cxnSp>
            <p:nvCxnSpPr>
              <p:cNvPr id="7" name="Connecteur droit 6">
                <a:extLst>
                  <a:ext uri="{FF2B5EF4-FFF2-40B4-BE49-F238E27FC236}">
                    <a16:creationId xmlns:a16="http://schemas.microsoft.com/office/drawing/2014/main" id="{3B91F6ED-EA78-1D0B-06D6-193E94913D40}"/>
                  </a:ext>
                </a:extLst>
              </p:cNvPr>
              <p:cNvCxnSpPr/>
              <p:nvPr/>
            </p:nvCxnSpPr>
            <p:spPr>
              <a:xfrm>
                <a:off x="1568967" y="1370926"/>
                <a:ext cx="0" cy="1464353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CF79C356-7564-6AD2-475F-9CC231EEB1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1278" y="2839717"/>
                <a:ext cx="7460754" cy="0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headEnd type="none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234857B-FA1F-5C6D-EBAE-AA2BD2F94CD8}"/>
                </a:ext>
              </a:extLst>
            </p:cNvPr>
            <p:cNvSpPr/>
            <p:nvPr/>
          </p:nvSpPr>
          <p:spPr>
            <a:xfrm>
              <a:off x="-349414" y="1108949"/>
              <a:ext cx="1612488" cy="461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algn="ctr"/>
              <a:r>
                <a:rPr lang="fr-FR" sz="2400" dirty="0">
                  <a:solidFill>
                    <a:srgbClr val="0F3D5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Contexte</a:t>
              </a:r>
            </a:p>
          </p:txBody>
        </p: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95F4E29B-D910-7D27-5A9E-31D28D97484C}"/>
              </a:ext>
            </a:extLst>
          </p:cNvPr>
          <p:cNvSpPr txBox="1"/>
          <p:nvPr/>
        </p:nvSpPr>
        <p:spPr>
          <a:xfrm>
            <a:off x="798253" y="3196431"/>
            <a:ext cx="2189884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0F3D5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/>
              <a:t> Objectifs 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A590E3D5-87E5-3B81-9F8B-6EB7395916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143" b="92629" l="9653" r="8980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33122" y="-335488"/>
            <a:ext cx="3469521" cy="3063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118837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D1ED90A7-CCA8-ED37-055E-2E5867328249}"/>
              </a:ext>
            </a:extLst>
          </p:cNvPr>
          <p:cNvSpPr txBox="1"/>
          <p:nvPr/>
        </p:nvSpPr>
        <p:spPr>
          <a:xfrm>
            <a:off x="129349" y="-96999"/>
            <a:ext cx="7223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Séquence : </a:t>
            </a:r>
            <a:r>
              <a:rPr lang="fr-FR" sz="32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commande sonore d’éclairage</a:t>
            </a:r>
            <a:endParaRPr lang="fr-F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 2" descr="Une image contenant texte, diagramme, Plan, Dessin technique&#10;&#10;Description générée automatiquement">
            <a:extLst>
              <a:ext uri="{FF2B5EF4-FFF2-40B4-BE49-F238E27FC236}">
                <a16:creationId xmlns:a16="http://schemas.microsoft.com/office/drawing/2014/main" id="{1A448B2E-74CF-624F-7729-7F305D03F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463" y="730638"/>
            <a:ext cx="4972231" cy="2560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120EA7A7-D781-8FB4-2208-2D81AD57C5B4}"/>
              </a:ext>
            </a:extLst>
          </p:cNvPr>
          <p:cNvSpPr txBox="1">
            <a:spLocks/>
          </p:cNvSpPr>
          <p:nvPr/>
        </p:nvSpPr>
        <p:spPr>
          <a:xfrm>
            <a:off x="647867" y="3534199"/>
            <a:ext cx="4148880" cy="40969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r-FR" sz="2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Commande du circuit de puissance</a:t>
            </a:r>
          </a:p>
        </p:txBody>
      </p:sp>
      <p:pic>
        <p:nvPicPr>
          <p:cNvPr id="5" name="Image 4" descr="Une image contenant diagramme, câble, croquis, conception&#10;&#10;Description générée automatiquement">
            <a:extLst>
              <a:ext uri="{FF2B5EF4-FFF2-40B4-BE49-F238E27FC236}">
                <a16:creationId xmlns:a16="http://schemas.microsoft.com/office/drawing/2014/main" id="{B86E5474-BA44-B9CD-BB5A-C058A88684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67" y="3935618"/>
            <a:ext cx="4520480" cy="2353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994346FE-EC9C-1510-A661-89096B455A1F}"/>
              </a:ext>
            </a:extLst>
          </p:cNvPr>
          <p:cNvSpPr txBox="1">
            <a:spLocks/>
          </p:cNvSpPr>
          <p:nvPr/>
        </p:nvSpPr>
        <p:spPr>
          <a:xfrm>
            <a:off x="7125302" y="3570469"/>
            <a:ext cx="3234479" cy="40969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r-FR" sz="2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Commande du compteur</a:t>
            </a:r>
          </a:p>
        </p:txBody>
      </p:sp>
      <p:pic>
        <p:nvPicPr>
          <p:cNvPr id="7" name="Image 6" descr="Une image contenant prise&#10;&#10;Description générée automatiquement">
            <a:extLst>
              <a:ext uri="{FF2B5EF4-FFF2-40B4-BE49-F238E27FC236}">
                <a16:creationId xmlns:a16="http://schemas.microsoft.com/office/drawing/2014/main" id="{125ED687-5517-CE83-A46C-97EA3D3E9A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495" y="3935617"/>
            <a:ext cx="6593755" cy="2353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Flèche : virage 8">
            <a:extLst>
              <a:ext uri="{FF2B5EF4-FFF2-40B4-BE49-F238E27FC236}">
                <a16:creationId xmlns:a16="http://schemas.microsoft.com/office/drawing/2014/main" id="{BCC1AD63-FF1F-FA94-2CB4-BE38A944E4BA}"/>
              </a:ext>
            </a:extLst>
          </p:cNvPr>
          <p:cNvSpPr/>
          <p:nvPr/>
        </p:nvSpPr>
        <p:spPr>
          <a:xfrm rot="5400000">
            <a:off x="9058161" y="2287900"/>
            <a:ext cx="1334277" cy="1268963"/>
          </a:xfrm>
          <a:prstGeom prst="bentArrow">
            <a:avLst>
              <a:gd name="adj1" fmla="val 21324"/>
              <a:gd name="adj2" fmla="val 25000"/>
              <a:gd name="adj3" fmla="val 35294"/>
              <a:gd name="adj4" fmla="val 35662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 : virage 9">
            <a:extLst>
              <a:ext uri="{FF2B5EF4-FFF2-40B4-BE49-F238E27FC236}">
                <a16:creationId xmlns:a16="http://schemas.microsoft.com/office/drawing/2014/main" id="{84515DF5-44CF-C527-ED9F-6AE7B1652B55}"/>
              </a:ext>
            </a:extLst>
          </p:cNvPr>
          <p:cNvSpPr/>
          <p:nvPr/>
        </p:nvSpPr>
        <p:spPr>
          <a:xfrm rot="16200000" flipH="1">
            <a:off x="2434043" y="2287900"/>
            <a:ext cx="1334277" cy="1268963"/>
          </a:xfrm>
          <a:prstGeom prst="bentArrow">
            <a:avLst>
              <a:gd name="adj1" fmla="val 21324"/>
              <a:gd name="adj2" fmla="val 25000"/>
              <a:gd name="adj3" fmla="val 35294"/>
              <a:gd name="adj4" fmla="val 35662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5036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Rectangle 1">
            <a:extLst>
              <a:ext uri="{FF2B5EF4-FFF2-40B4-BE49-F238E27FC236}">
                <a16:creationId xmlns:a16="http://schemas.microsoft.com/office/drawing/2014/main" id="{F2069642-3F46-3FA6-7CA2-464E7C182FE4}"/>
              </a:ext>
            </a:extLst>
          </p:cNvPr>
          <p:cNvSpPr/>
          <p:nvPr/>
        </p:nvSpPr>
        <p:spPr>
          <a:xfrm>
            <a:off x="351896" y="1102539"/>
            <a:ext cx="2228064" cy="3230470"/>
          </a:xfrm>
          <a:prstGeom prst="rect">
            <a:avLst/>
          </a:prstGeom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6D036A9-929E-E9AF-0A7A-E50A24D3F305}"/>
              </a:ext>
            </a:extLst>
          </p:cNvPr>
          <p:cNvSpPr txBox="1"/>
          <p:nvPr/>
        </p:nvSpPr>
        <p:spPr>
          <a:xfrm>
            <a:off x="129349" y="-96999"/>
            <a:ext cx="7223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Séquence : </a:t>
            </a:r>
            <a:r>
              <a:rPr lang="fr-FR" sz="3200" b="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commande sonore d’éclairage</a:t>
            </a:r>
            <a:endParaRPr lang="fr-F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BB3780C5-93C8-1CE3-5FE6-21B302077D92}"/>
              </a:ext>
            </a:extLst>
          </p:cNvPr>
          <p:cNvGrpSpPr/>
          <p:nvPr/>
        </p:nvGrpSpPr>
        <p:grpSpPr>
          <a:xfrm>
            <a:off x="2505755" y="1629318"/>
            <a:ext cx="8451615" cy="1438109"/>
            <a:chOff x="1208800" y="1076079"/>
            <a:chExt cx="8451615" cy="1438109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F1A16A03-0BA0-7C79-ED6E-2C1379C4AB2A}"/>
                </a:ext>
              </a:extLst>
            </p:cNvPr>
            <p:cNvSpPr txBox="1"/>
            <p:nvPr/>
          </p:nvSpPr>
          <p:spPr>
            <a:xfrm>
              <a:off x="2099895" y="1465323"/>
              <a:ext cx="7560520" cy="96795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sz="20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On souhaite simplifier ce circuit et réduire son coût.</a:t>
              </a:r>
            </a:p>
            <a:p>
              <a:pPr>
                <a:lnSpc>
                  <a:spcPct val="150000"/>
                </a:lnSpc>
              </a:pPr>
              <a:r>
                <a:rPr lang="fr-FR" sz="20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Le CD4017 assure un rôle de compteur, l'Arduino peut en faire autant.</a:t>
              </a:r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4B53360-C36D-5484-9DE7-CF96DA37C891}"/>
                </a:ext>
              </a:extLst>
            </p:cNvPr>
            <p:cNvGrpSpPr/>
            <p:nvPr/>
          </p:nvGrpSpPr>
          <p:grpSpPr>
            <a:xfrm>
              <a:off x="2147467" y="1387820"/>
              <a:ext cx="7223173" cy="1126368"/>
              <a:chOff x="1568967" y="1370926"/>
              <a:chExt cx="7463065" cy="1468791"/>
            </a:xfrm>
          </p:grpSpPr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9EE8C21C-9DDD-4C91-2174-269611125F82}"/>
                  </a:ext>
                </a:extLst>
              </p:cNvPr>
              <p:cNvCxnSpPr/>
              <p:nvPr/>
            </p:nvCxnSpPr>
            <p:spPr>
              <a:xfrm>
                <a:off x="1568967" y="1370926"/>
                <a:ext cx="0" cy="1464353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C2C8A9D9-CF2D-75C7-C993-60B59B4859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1278" y="2839717"/>
                <a:ext cx="7460754" cy="0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headEnd type="none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73AB8BD-2476-84D8-21CE-AC3FCD968126}"/>
                </a:ext>
              </a:extLst>
            </p:cNvPr>
            <p:cNvSpPr/>
            <p:nvPr/>
          </p:nvSpPr>
          <p:spPr>
            <a:xfrm>
              <a:off x="1208800" y="1076079"/>
              <a:ext cx="1612488" cy="461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algn="ctr"/>
              <a:r>
                <a:rPr lang="fr-FR" sz="2400" cap="all" dirty="0">
                  <a:solidFill>
                    <a:srgbClr val="0F3D5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Défi</a:t>
              </a: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E4F4AAC9-D9DB-8544-3A88-CFDA95C9CDD0}"/>
              </a:ext>
            </a:extLst>
          </p:cNvPr>
          <p:cNvGrpSpPr/>
          <p:nvPr/>
        </p:nvGrpSpPr>
        <p:grpSpPr>
          <a:xfrm>
            <a:off x="2582195" y="4181449"/>
            <a:ext cx="8496474" cy="1492449"/>
            <a:chOff x="1341223" y="4013498"/>
            <a:chExt cx="8496474" cy="1492449"/>
          </a:xfrm>
        </p:grpSpPr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9F348211-0744-0AD3-FD84-FDD642EC85F2}"/>
                </a:ext>
              </a:extLst>
            </p:cNvPr>
            <p:cNvSpPr txBox="1"/>
            <p:nvPr/>
          </p:nvSpPr>
          <p:spPr>
            <a:xfrm>
              <a:off x="2277177" y="4457082"/>
              <a:ext cx="7560520" cy="96795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sz="20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Amener une réflexion au niveau </a:t>
              </a:r>
            </a:p>
            <a:p>
              <a:pPr>
                <a:lnSpc>
                  <a:spcPct val="150000"/>
                </a:lnSpc>
              </a:pPr>
              <a:r>
                <a:rPr lang="fr-FR" sz="2000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programmation pour remplacer le CD4017.</a:t>
              </a:r>
            </a:p>
          </p:txBody>
        </p:sp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97E83388-31B9-3362-064B-8786A0E63A7F}"/>
                </a:ext>
              </a:extLst>
            </p:cNvPr>
            <p:cNvGrpSpPr/>
            <p:nvPr/>
          </p:nvGrpSpPr>
          <p:grpSpPr>
            <a:xfrm>
              <a:off x="2324750" y="4379579"/>
              <a:ext cx="4757186" cy="1126368"/>
              <a:chOff x="1568967" y="1370926"/>
              <a:chExt cx="7463065" cy="1468791"/>
            </a:xfrm>
          </p:grpSpPr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F72116B-C71B-1303-5AB7-6F1855959496}"/>
                  </a:ext>
                </a:extLst>
              </p:cNvPr>
              <p:cNvCxnSpPr/>
              <p:nvPr/>
            </p:nvCxnSpPr>
            <p:spPr>
              <a:xfrm>
                <a:off x="1568967" y="1370926"/>
                <a:ext cx="0" cy="1464353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893E66B-24EA-0844-DFB2-A66BCF1C5E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1278" y="2839717"/>
                <a:ext cx="7460754" cy="0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headEnd type="none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B727B9D-EB70-AD64-F5DF-11E4D92C6133}"/>
                </a:ext>
              </a:extLst>
            </p:cNvPr>
            <p:cNvSpPr/>
            <p:nvPr/>
          </p:nvSpPr>
          <p:spPr>
            <a:xfrm>
              <a:off x="1341223" y="4013498"/>
              <a:ext cx="1612488" cy="461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algn="ctr"/>
              <a:r>
                <a:rPr lang="fr-FR" sz="2400" cap="all" dirty="0">
                  <a:solidFill>
                    <a:srgbClr val="0F3D5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Finalité</a:t>
              </a:r>
            </a:p>
          </p:txBody>
        </p: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48EE1E6B-B5C3-51F0-513A-C5D3EBF2D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31" y="1737620"/>
            <a:ext cx="2340547" cy="2415862"/>
          </a:xfrm>
          <a:prstGeom prst="rect">
            <a:avLst/>
          </a:prstGeom>
          <a:ln>
            <a:noFill/>
          </a:ln>
          <a:effectLst>
            <a:softEdge rad="571500"/>
          </a:effectLst>
        </p:spPr>
      </p:pic>
    </p:spTree>
    <p:extLst>
      <p:ext uri="{BB962C8B-B14F-4D97-AF65-F5344CB8AC3E}">
        <p14:creationId xmlns:p14="http://schemas.microsoft.com/office/powerpoint/2010/main" val="1457127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80B01E60-BCA0-E3B7-AB91-DF1FD42269C2}"/>
              </a:ext>
            </a:extLst>
          </p:cNvPr>
          <p:cNvSpPr txBox="1"/>
          <p:nvPr/>
        </p:nvSpPr>
        <p:spPr>
          <a:xfrm>
            <a:off x="192000" y="-75388"/>
            <a:ext cx="34935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référentiel sti </a:t>
            </a:r>
          </a:p>
        </p:txBody>
      </p:sp>
      <p:sp>
        <p:nvSpPr>
          <p:cNvPr id="2" name="Espace réservé du numéro de diapositive 4">
            <a:extLst>
              <a:ext uri="{FF2B5EF4-FFF2-40B4-BE49-F238E27FC236}">
                <a16:creationId xmlns:a16="http://schemas.microsoft.com/office/drawing/2014/main" id="{2D07E5EA-D151-5E88-D50F-2450332F8740}"/>
              </a:ext>
            </a:extLst>
          </p:cNvPr>
          <p:cNvSpPr txBox="1">
            <a:spLocks/>
          </p:cNvSpPr>
          <p:nvPr/>
        </p:nvSpPr>
        <p:spPr bwMode="gray">
          <a:xfrm>
            <a:off x="77907" y="502255"/>
            <a:ext cx="4504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3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290C93C1-2517-8EE6-2DE1-593D1AA41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933245"/>
              </p:ext>
            </p:extLst>
          </p:nvPr>
        </p:nvGraphicFramePr>
        <p:xfrm>
          <a:off x="2216746" y="1014191"/>
          <a:ext cx="9334946" cy="4815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69443">
                  <a:extLst>
                    <a:ext uri="{9D8B030D-6E8A-4147-A177-3AD203B41FA5}">
                      <a16:colId xmlns:a16="http://schemas.microsoft.com/office/drawing/2014/main" val="2791738485"/>
                    </a:ext>
                  </a:extLst>
                </a:gridCol>
                <a:gridCol w="3629608">
                  <a:extLst>
                    <a:ext uri="{9D8B030D-6E8A-4147-A177-3AD203B41FA5}">
                      <a16:colId xmlns:a16="http://schemas.microsoft.com/office/drawing/2014/main" val="263390684"/>
                    </a:ext>
                  </a:extLst>
                </a:gridCol>
                <a:gridCol w="4935895">
                  <a:extLst>
                    <a:ext uri="{9D8B030D-6E8A-4147-A177-3AD203B41FA5}">
                      <a16:colId xmlns:a16="http://schemas.microsoft.com/office/drawing/2014/main" val="4075964796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Option A : IR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Option B : 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2677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3D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FR" sz="2000" b="0" u="none" strike="noStrike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Communiquer</a:t>
                      </a:r>
                      <a:r>
                        <a:rPr lang="fr-FR" sz="1800" b="0" u="none" strike="noStrike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en situation professionnelle (Anglais/Français)</a:t>
                      </a:r>
                      <a:endParaRPr lang="fr-FR" sz="1800" cap="none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3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99884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u="none" strike="noStrik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C02</a:t>
                      </a:r>
                      <a:endParaRPr lang="fr-FR" sz="18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Organiser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une intervention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886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u="none" strike="noStrik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C03</a:t>
                      </a:r>
                      <a:endParaRPr lang="fr-FR" sz="18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3D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Gérer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projet	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3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265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Analyser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système informatique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Analyser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une structure matérielle et logicielle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98964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Concevoir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système informatique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Concevoir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une structure matérielle et logicielle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255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Valider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système informatique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Valider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une structure matérielle et logicielle	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411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1" u="none" strike="noStrike" kern="1200" cap="non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Uniquement pour l’option B</a:t>
                      </a:r>
                      <a:endParaRPr lang="fr-FR" sz="1800" b="0" i="0" u="none" strike="noStrike" kern="1200" cap="none" baseline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Réaliser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des maquettes et des prototypes	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912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Coder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1" u="none" strike="noStrike" kern="1200" cap="non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Uniquement pour l’option A</a:t>
                      </a:r>
                      <a:endParaRPr lang="fr-FR" sz="1800" b="0" i="0" u="none" strike="noStrike" kern="1200" cap="none" baseline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34327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Installer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réseau informatique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Installer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système électronique ou informatique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98959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Exploiter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réseau informatique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E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457200" rtl="0" eaLnBrk="1" latinLnBrk="0" hangingPunct="1"/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4714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Maintenir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réseau informatique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Maintenir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système électronique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6474442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A6A79B2-9333-C97B-E470-4E303C78B7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044601"/>
              </p:ext>
            </p:extLst>
          </p:nvPr>
        </p:nvGraphicFramePr>
        <p:xfrm>
          <a:off x="2216746" y="1473464"/>
          <a:ext cx="9334946" cy="11887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69443">
                  <a:extLst>
                    <a:ext uri="{9D8B030D-6E8A-4147-A177-3AD203B41FA5}">
                      <a16:colId xmlns:a16="http://schemas.microsoft.com/office/drawing/2014/main" val="2605921606"/>
                    </a:ext>
                  </a:extLst>
                </a:gridCol>
                <a:gridCol w="8565503">
                  <a:extLst>
                    <a:ext uri="{9D8B030D-6E8A-4147-A177-3AD203B41FA5}">
                      <a16:colId xmlns:a16="http://schemas.microsoft.com/office/drawing/2014/main" val="437077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u="none" strike="noStrike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Communiquer</a:t>
                      </a:r>
                      <a:r>
                        <a:rPr lang="fr-FR" sz="1800" b="0" u="none" strike="noStrike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en situation professionnelle (Anglais/Français)</a:t>
                      </a:r>
                      <a:endParaRPr lang="fr-FR" sz="1800" cap="none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33987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u="none" strike="noStrike" baseline="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C02</a:t>
                      </a:r>
                      <a:endParaRPr lang="fr-FR" sz="18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Organiser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une intervention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7412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u="none" strike="noStrike" baseline="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C03</a:t>
                      </a:r>
                      <a:endParaRPr lang="fr-FR" sz="18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Gérer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projet	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4584703"/>
                  </a:ext>
                </a:extLst>
              </a:tr>
            </a:tbl>
          </a:graphicData>
        </a:graphic>
      </p:graphicFrame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C49BEE9F-F95C-7A01-66B7-0A3C418FE9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920927"/>
              </p:ext>
            </p:extLst>
          </p:nvPr>
        </p:nvGraphicFramePr>
        <p:xfrm>
          <a:off x="2216746" y="5035165"/>
          <a:ext cx="9334946" cy="3962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69443">
                  <a:extLst>
                    <a:ext uri="{9D8B030D-6E8A-4147-A177-3AD203B41FA5}">
                      <a16:colId xmlns:a16="http://schemas.microsoft.com/office/drawing/2014/main" val="2817702963"/>
                    </a:ext>
                  </a:extLst>
                </a:gridCol>
                <a:gridCol w="8565503">
                  <a:extLst>
                    <a:ext uri="{9D8B030D-6E8A-4147-A177-3AD203B41FA5}">
                      <a16:colId xmlns:a16="http://schemas.microsoft.com/office/drawing/2014/main" val="31011033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20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Exploiter</a:t>
                      </a:r>
                      <a:r>
                        <a:rPr lang="fr-FR" sz="18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réseau informatique</a:t>
                      </a:r>
                      <a:endParaRPr lang="fr-FR" sz="1800" b="0" i="0" u="none" strike="noStrike" kern="1200" cap="none" baseline="0" dirty="0">
                        <a:solidFill>
                          <a:srgbClr val="231F2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4559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13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638813EE-AB47-AE2C-4B1C-A81C9353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134210"/>
              </p:ext>
            </p:extLst>
          </p:nvPr>
        </p:nvGraphicFramePr>
        <p:xfrm>
          <a:off x="226433" y="1087093"/>
          <a:ext cx="11872290" cy="24460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63800">
                  <a:extLst>
                    <a:ext uri="{9D8B030D-6E8A-4147-A177-3AD203B41FA5}">
                      <a16:colId xmlns:a16="http://schemas.microsoft.com/office/drawing/2014/main" val="3284999213"/>
                    </a:ext>
                  </a:extLst>
                </a:gridCol>
                <a:gridCol w="3443351">
                  <a:extLst>
                    <a:ext uri="{9D8B030D-6E8A-4147-A177-3AD203B41FA5}">
                      <a16:colId xmlns:a16="http://schemas.microsoft.com/office/drawing/2014/main" val="2442083317"/>
                    </a:ext>
                  </a:extLst>
                </a:gridCol>
                <a:gridCol w="3013139">
                  <a:extLst>
                    <a:ext uri="{9D8B030D-6E8A-4147-A177-3AD203B41FA5}">
                      <a16:colId xmlns:a16="http://schemas.microsoft.com/office/drawing/2014/main" val="650759638"/>
                    </a:ext>
                  </a:extLst>
                </a:gridCol>
                <a:gridCol w="2952000">
                  <a:extLst>
                    <a:ext uri="{9D8B030D-6E8A-4147-A177-3AD203B41FA5}">
                      <a16:colId xmlns:a16="http://schemas.microsoft.com/office/drawing/2014/main" val="1161261320"/>
                    </a:ext>
                  </a:extLst>
                </a:gridCol>
              </a:tblGrid>
              <a:tr h="60375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Thème 1</a:t>
                      </a:r>
                      <a:br>
                        <a:rPr kumimoji="0" lang="fr-F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kumimoji="0" lang="fr-F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Acquérir l’information 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Thème 2</a:t>
                      </a:r>
                      <a:br>
                        <a:rPr kumimoji="0" lang="fr-F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kumimoji="0" lang="fr-F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Traiter l’information 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8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Thème 3</a:t>
                      </a:r>
                      <a:br>
                        <a:rPr kumimoji="0" lang="fr-F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kumimoji="0" lang="fr-F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Transporter l’information 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5D0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Thème 4</a:t>
                      </a:r>
                      <a:br>
                        <a:rPr kumimoji="0" lang="fr-FR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kumimoji="0" lang="fr-FR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Utiliser l’information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86B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746855"/>
                  </a:ext>
                </a:extLst>
              </a:tr>
              <a:tr h="1638768"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70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Grandeurs mesurées</a:t>
                      </a:r>
                    </a:p>
                    <a:p>
                      <a:pPr marL="285750" indent="-285750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70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Capteurs</a:t>
                      </a:r>
                    </a:p>
                    <a:p>
                      <a:pPr marL="285750" indent="-285750" algn="ctr"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endParaRPr lang="fr-FR" sz="1700" i="0" dirty="0">
                        <a:effectLst/>
                        <a:latin typeface="Aptos" panose="020B00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60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Chaîne de mesure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60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Fonction obtention d’une tension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60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Fonction amplification en tension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000CC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700" i="1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Fonction décalage en tension</a:t>
                      </a:r>
                      <a:r>
                        <a:rPr lang="fr-FR" sz="1800" i="1" kern="12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*</a:t>
                      </a:r>
                      <a:endParaRPr lang="fr-FR" sz="1700" i="1" kern="12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ptos" panose="020B00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60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Numérisation d’une tension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600" b="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Ondes</a:t>
                      </a:r>
                    </a:p>
                    <a:p>
                      <a:pPr marL="285750" indent="-285750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600" b="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Lignes de transmission</a:t>
                      </a:r>
                    </a:p>
                    <a:p>
                      <a:pPr marL="285750" indent="-285750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600" b="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Fibre optique</a:t>
                      </a:r>
                    </a:p>
                    <a:p>
                      <a:pPr marL="285750" indent="-285750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600" b="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Antennes</a:t>
                      </a:r>
                    </a:p>
                    <a:p>
                      <a:pPr marL="285750" indent="-285750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600" b="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Transmissions numériques</a:t>
                      </a:r>
                    </a:p>
                    <a:p>
                      <a:pPr marL="285750" indent="-285750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600" b="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Modulations </a:t>
                      </a:r>
                      <a:endParaRPr lang="fr-FR" sz="1600" i="0" dirty="0">
                        <a:effectLst/>
                        <a:latin typeface="Aptos" panose="020B00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70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Commande d’actionneurs</a:t>
                      </a:r>
                    </a:p>
                    <a:p>
                      <a:pPr marL="285750" indent="-285750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700" i="0" dirty="0"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Performances d’un système bouclé</a:t>
                      </a:r>
                    </a:p>
                    <a:p>
                      <a:pPr marL="285750" indent="-285750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fr-FR" sz="1700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Correction analogique ou numérique</a:t>
                      </a:r>
                      <a:r>
                        <a:rPr lang="fr-FR" sz="1800" b="1" i="1" dirty="0">
                          <a:solidFill>
                            <a:srgbClr val="C00000"/>
                          </a:solidFill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*</a:t>
                      </a:r>
                      <a:endParaRPr lang="fr-FR" sz="1700" b="1" i="1" dirty="0">
                        <a:solidFill>
                          <a:srgbClr val="C00000"/>
                        </a:solidFill>
                        <a:effectLst/>
                        <a:latin typeface="Aptos" panose="020B00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285750" indent="-285750" algn="ctr"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endParaRPr lang="fr-FR" sz="1700" i="0" dirty="0">
                        <a:effectLst/>
                        <a:latin typeface="Aptos" panose="020B00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289869"/>
                  </a:ext>
                </a:extLst>
              </a:tr>
            </a:tbl>
          </a:graphicData>
        </a:graphic>
      </p:graphicFrame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553162CC-2457-F801-C66B-D6C8F526A31B}"/>
              </a:ext>
            </a:extLst>
          </p:cNvPr>
          <p:cNvSpPr/>
          <p:nvPr/>
        </p:nvSpPr>
        <p:spPr>
          <a:xfrm>
            <a:off x="3087081" y="1272885"/>
            <a:ext cx="396000" cy="286240"/>
          </a:xfrm>
          <a:prstGeom prst="rightArrow">
            <a:avLst>
              <a:gd name="adj1" fmla="val 50000"/>
              <a:gd name="adj2" fmla="val 54807"/>
            </a:avLst>
          </a:prstGeom>
          <a:solidFill>
            <a:srgbClr val="A6A6A6">
              <a:alpha val="80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lt1"/>
              </a:solidFill>
            </a:endParaRPr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C5086C11-E23E-923A-3756-8F0B967B5128}"/>
              </a:ext>
            </a:extLst>
          </p:cNvPr>
          <p:cNvSpPr/>
          <p:nvPr/>
        </p:nvSpPr>
        <p:spPr>
          <a:xfrm>
            <a:off x="6055721" y="1272885"/>
            <a:ext cx="396000" cy="286240"/>
          </a:xfrm>
          <a:prstGeom prst="rightArrow">
            <a:avLst>
              <a:gd name="adj1" fmla="val 50000"/>
              <a:gd name="adj2" fmla="val 54807"/>
            </a:avLst>
          </a:prstGeom>
          <a:solidFill>
            <a:srgbClr val="A6A6A6">
              <a:alpha val="80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A8450742-691B-72DD-3937-2EA28E6F897C}"/>
              </a:ext>
            </a:extLst>
          </p:cNvPr>
          <p:cNvSpPr/>
          <p:nvPr/>
        </p:nvSpPr>
        <p:spPr>
          <a:xfrm>
            <a:off x="9009441" y="1272885"/>
            <a:ext cx="396000" cy="286240"/>
          </a:xfrm>
          <a:prstGeom prst="rightArrow">
            <a:avLst>
              <a:gd name="adj1" fmla="val 50000"/>
              <a:gd name="adj2" fmla="val 54807"/>
            </a:avLst>
          </a:prstGeom>
          <a:solidFill>
            <a:srgbClr val="A6A6A6">
              <a:alpha val="80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342F93A-FD48-99BE-5464-3A0FB93F31A9}"/>
              </a:ext>
            </a:extLst>
          </p:cNvPr>
          <p:cNvSpPr txBox="1"/>
          <p:nvPr/>
        </p:nvSpPr>
        <p:spPr>
          <a:xfrm>
            <a:off x="192000" y="-75388"/>
            <a:ext cx="41022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référentiel physique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F1367A4C-C329-E963-E16A-F617109E8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80524"/>
              </p:ext>
            </p:extLst>
          </p:nvPr>
        </p:nvGraphicFramePr>
        <p:xfrm>
          <a:off x="226433" y="3533113"/>
          <a:ext cx="11872290" cy="202589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872290">
                  <a:extLst>
                    <a:ext uri="{9D8B030D-6E8A-4147-A177-3AD203B41FA5}">
                      <a16:colId xmlns:a16="http://schemas.microsoft.com/office/drawing/2014/main" val="3494247402"/>
                    </a:ext>
                  </a:extLst>
                </a:gridCol>
              </a:tblGrid>
              <a:tr h="2025891">
                <a:tc>
                  <a:txBody>
                    <a:bodyPr/>
                    <a:lstStyle/>
                    <a:p>
                      <a:pPr marL="4124325" indent="-271463" algn="l" defTabSz="457200" rtl="0" eaLnBrk="1" latinLnBrk="0" hangingPunct="1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  <a:tabLst>
                          <a:tab pos="4124325" algn="l"/>
                        </a:tabLst>
                      </a:pPr>
                      <a:endParaRPr lang="fr-FR" sz="1700" b="0" i="0" kern="1200" dirty="0">
                        <a:solidFill>
                          <a:schemeClr val="dk1"/>
                        </a:solidFill>
                        <a:effectLst/>
                        <a:latin typeface="Aptos" panose="020B00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4124325" indent="-271463" algn="l" defTabSz="457200" rtl="0" eaLnBrk="1" latinLnBrk="0" hangingPunct="1">
                        <a:spcBef>
                          <a:spcPts val="1200"/>
                        </a:spcBef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  <a:tabLst>
                          <a:tab pos="4124325" algn="l"/>
                        </a:tabLst>
                      </a:pPr>
                      <a:r>
                        <a:rPr lang="fr-FR" sz="1700" b="0" i="0" kern="1200" dirty="0">
                          <a:solidFill>
                            <a:schemeClr val="dk1"/>
                          </a:solidFill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Lois générales de l’électricité </a:t>
                      </a:r>
                    </a:p>
                    <a:p>
                      <a:pPr marL="4124325" indent="-271463" algn="l" defTabSz="457200" rtl="0" eaLnBrk="1" latinLnBrk="0" hangingPunct="1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  <a:tabLst>
                          <a:tab pos="4124325" algn="l"/>
                        </a:tabLst>
                      </a:pPr>
                      <a:r>
                        <a:rPr lang="fr-FR" sz="1700" b="0" i="0" kern="1200" dirty="0">
                          <a:solidFill>
                            <a:schemeClr val="dk1"/>
                          </a:solidFill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Caractérisations temporelles et fréquentielles des signaux</a:t>
                      </a:r>
                    </a:p>
                    <a:p>
                      <a:pPr marL="4124325" indent="-271463" algn="l" defTabSz="457200" rtl="0" eaLnBrk="1" latinLnBrk="0" hangingPunct="1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  <a:tabLst>
                          <a:tab pos="4124325" algn="l"/>
                        </a:tabLst>
                      </a:pPr>
                      <a:r>
                        <a:rPr lang="fr-FR" sz="1700" b="0" i="0" kern="1200" dirty="0">
                          <a:solidFill>
                            <a:schemeClr val="dk1"/>
                          </a:solidFill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Fonction filtrage (analogique et numérique)</a:t>
                      </a:r>
                    </a:p>
                    <a:p>
                      <a:pPr marL="4124325" indent="-271463" algn="l" defTabSz="457200" rtl="0" eaLnBrk="1" latinLnBrk="0" hangingPunct="1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  <a:tabLst>
                          <a:tab pos="4124325" algn="l"/>
                        </a:tabLst>
                      </a:pPr>
                      <a:r>
                        <a:rPr lang="fr-FR" sz="1700" b="0" i="0" kern="1200" dirty="0">
                          <a:solidFill>
                            <a:schemeClr val="dk1"/>
                          </a:solidFill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Appareils de mesure et </a:t>
                      </a:r>
                      <a:r>
                        <a:rPr lang="fr-FR" sz="1700" b="0" i="1" u="none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banc de tests</a:t>
                      </a:r>
                      <a:r>
                        <a:rPr lang="fr-FR" sz="1800" b="1" i="1" kern="1200" dirty="0">
                          <a:solidFill>
                            <a:srgbClr val="C00000"/>
                          </a:solidFill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*</a:t>
                      </a:r>
                    </a:p>
                    <a:p>
                      <a:pPr marL="4124325" indent="-271463" algn="l" defTabSz="457200" rtl="0" eaLnBrk="1" latinLnBrk="0" hangingPunct="1">
                        <a:spcAft>
                          <a:spcPts val="300"/>
                        </a:spcAft>
                        <a:buClr>
                          <a:srgbClr val="0000CC"/>
                        </a:buClr>
                        <a:buFont typeface="Wingdings" panose="05000000000000000000" pitchFamily="2" charset="2"/>
                        <a:buChar char="§"/>
                        <a:tabLst>
                          <a:tab pos="4124325" algn="l"/>
                        </a:tabLst>
                      </a:pPr>
                      <a:r>
                        <a:rPr lang="fr-FR" sz="1700" b="0" i="0" kern="1200" dirty="0">
                          <a:solidFill>
                            <a:schemeClr val="dk1"/>
                          </a:solidFill>
                          <a:effectLst/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Mesures et incertitudes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535281"/>
                  </a:ext>
                </a:extLst>
              </a:tr>
            </a:tbl>
          </a:graphicData>
        </a:graphic>
      </p:graphicFrame>
      <p:grpSp>
        <p:nvGrpSpPr>
          <p:cNvPr id="14" name="Groupe 13">
            <a:extLst>
              <a:ext uri="{FF2B5EF4-FFF2-40B4-BE49-F238E27FC236}">
                <a16:creationId xmlns:a16="http://schemas.microsoft.com/office/drawing/2014/main" id="{5660EF99-0F9B-E3B1-DAA9-BDE18D69580E}"/>
              </a:ext>
            </a:extLst>
          </p:cNvPr>
          <p:cNvGrpSpPr/>
          <p:nvPr/>
        </p:nvGrpSpPr>
        <p:grpSpPr>
          <a:xfrm>
            <a:off x="183170" y="3294107"/>
            <a:ext cx="11958815" cy="876782"/>
            <a:chOff x="-363824" y="3380360"/>
            <a:chExt cx="11547792" cy="876782"/>
          </a:xfrm>
        </p:grpSpPr>
        <p:sp>
          <p:nvSpPr>
            <p:cNvPr id="11" name="Flèche : double flèche horizontale 10">
              <a:extLst>
                <a:ext uri="{FF2B5EF4-FFF2-40B4-BE49-F238E27FC236}">
                  <a16:creationId xmlns:a16="http://schemas.microsoft.com/office/drawing/2014/main" id="{2319D29D-BC1F-1830-815B-D0A42F911200}"/>
                </a:ext>
              </a:extLst>
            </p:cNvPr>
            <p:cNvSpPr/>
            <p:nvPr/>
          </p:nvSpPr>
          <p:spPr>
            <a:xfrm rot="10800000">
              <a:off x="-363824" y="3380360"/>
              <a:ext cx="11547792" cy="876782"/>
            </a:xfrm>
            <a:prstGeom prst="leftRigh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A2CED19-D749-8417-C766-8EF97F756E61}"/>
                </a:ext>
              </a:extLst>
            </p:cNvPr>
            <p:cNvSpPr txBox="1"/>
            <p:nvPr/>
          </p:nvSpPr>
          <p:spPr>
            <a:xfrm>
              <a:off x="2538351" y="3574321"/>
              <a:ext cx="559781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2400" i="1" cap="all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connaissances transversales</a:t>
              </a:r>
            </a:p>
          </p:txBody>
        </p:sp>
      </p:grpSp>
      <p:sp>
        <p:nvSpPr>
          <p:cNvPr id="2" name="Espace réservé du numéro de diapositive 4">
            <a:extLst>
              <a:ext uri="{FF2B5EF4-FFF2-40B4-BE49-F238E27FC236}">
                <a16:creationId xmlns:a16="http://schemas.microsoft.com/office/drawing/2014/main" id="{B748BF1F-A0A3-2E2A-896C-D346D845C09C}"/>
              </a:ext>
            </a:extLst>
          </p:cNvPr>
          <p:cNvSpPr txBox="1">
            <a:spLocks/>
          </p:cNvSpPr>
          <p:nvPr/>
        </p:nvSpPr>
        <p:spPr bwMode="gray">
          <a:xfrm>
            <a:off x="77907" y="502255"/>
            <a:ext cx="4504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4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F296729-9E6A-D931-58BB-83420B643FF7}"/>
              </a:ext>
            </a:extLst>
          </p:cNvPr>
          <p:cNvSpPr txBox="1"/>
          <p:nvPr/>
        </p:nvSpPr>
        <p:spPr>
          <a:xfrm>
            <a:off x="10641565" y="5530577"/>
            <a:ext cx="17214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i="1" dirty="0">
                <a:solidFill>
                  <a:srgbClr val="C00000"/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</a:t>
            </a:r>
            <a:r>
              <a:rPr lang="fr-FR" sz="1600" i="1" u="none" kern="1200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Option B : ER</a:t>
            </a:r>
            <a:endParaRPr lang="fr-FR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54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ccolade ouvrante 2">
            <a:extLst>
              <a:ext uri="{FF2B5EF4-FFF2-40B4-BE49-F238E27FC236}">
                <a16:creationId xmlns:a16="http://schemas.microsoft.com/office/drawing/2014/main" id="{6807EE04-BE85-3481-88F8-C84AF0E2E0EE}"/>
              </a:ext>
            </a:extLst>
          </p:cNvPr>
          <p:cNvSpPr/>
          <p:nvPr/>
        </p:nvSpPr>
        <p:spPr>
          <a:xfrm>
            <a:off x="1021516" y="1499858"/>
            <a:ext cx="247119" cy="3309885"/>
          </a:xfrm>
          <a:prstGeom prst="leftBrace">
            <a:avLst>
              <a:gd name="adj1" fmla="val 6866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FC07F49A-56F8-9B91-1189-E975FAC578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635409"/>
              </p:ext>
            </p:extLst>
          </p:nvPr>
        </p:nvGraphicFramePr>
        <p:xfrm>
          <a:off x="1280828" y="975147"/>
          <a:ext cx="8208405" cy="534546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208405">
                  <a:extLst>
                    <a:ext uri="{9D8B030D-6E8A-4147-A177-3AD203B41FA5}">
                      <a16:colId xmlns:a16="http://schemas.microsoft.com/office/drawing/2014/main" val="2791738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2800" b="0" i="0" u="none" strike="noStrike" kern="1200" baseline="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Enseignement disciplinaire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D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184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Suites numériques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39988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Fonctions d'une variable réelle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48257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Fonctions d’une variable réelle et modélisation du signal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418866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Calcul intégral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70265455"/>
                  </a:ext>
                </a:extLst>
              </a:tr>
              <a:tr h="377229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Équations différentielles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49896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Statistique descriptive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81255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Probabilités 1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05411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Probabilités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819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Nombres complexes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003432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Transformée de Fourier discrète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69895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Transformation en 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4714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Calcul matriciel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3647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Les logiciels de traitement de données (R, Python, etc...)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909189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781A421F-670D-E3B6-E183-A7B4BAFF4FB8}"/>
              </a:ext>
            </a:extLst>
          </p:cNvPr>
          <p:cNvSpPr txBox="1"/>
          <p:nvPr/>
        </p:nvSpPr>
        <p:spPr>
          <a:xfrm>
            <a:off x="192000" y="-75388"/>
            <a:ext cx="54436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référentiel mathématiques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2BDA3E-C0B3-C965-FD75-A929820D4F81}"/>
              </a:ext>
            </a:extLst>
          </p:cNvPr>
          <p:cNvSpPr txBox="1">
            <a:spLocks/>
          </p:cNvSpPr>
          <p:nvPr/>
        </p:nvSpPr>
        <p:spPr bwMode="gray">
          <a:xfrm>
            <a:off x="77907" y="502255"/>
            <a:ext cx="4504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5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C1EB18BA-C76C-6163-052F-1CE828196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615829"/>
              </p:ext>
            </p:extLst>
          </p:nvPr>
        </p:nvGraphicFramePr>
        <p:xfrm>
          <a:off x="1280828" y="980227"/>
          <a:ext cx="8208405" cy="53403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208405">
                  <a:extLst>
                    <a:ext uri="{9D8B030D-6E8A-4147-A177-3AD203B41FA5}">
                      <a16:colId xmlns:a16="http://schemas.microsoft.com/office/drawing/2014/main" val="2791738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2800" b="0" i="0" u="none" strike="noStrike" kern="1200" baseline="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Co-enseignement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D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184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1" u="none" strike="noStrike" kern="1200" cap="none" baseline="0" dirty="0">
                          <a:solidFill>
                            <a:schemeClr val="accent6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Suites numériques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39988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1" u="none" strike="noStrike" kern="1200" cap="none" baseline="0" dirty="0">
                          <a:solidFill>
                            <a:schemeClr val="accent6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Fonctions d'une variable réelle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48257741"/>
                  </a:ext>
                </a:extLst>
              </a:tr>
              <a:tr h="349593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Fonctions d’une variable réelle et modélisation du signal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418866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Calcul intégral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70265455"/>
                  </a:ext>
                </a:extLst>
              </a:tr>
              <a:tr h="377229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Équations différentielles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49896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Statistique descriptive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81255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Probabilités 1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05411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Probabilités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819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Nombres complexes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003432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Transformée de Fourier discrète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69895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Transformation en 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4714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Calcul matriciel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3647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r-FR" sz="1800" b="0" i="0" u="none" strike="noStrike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Les logiciels de traitement de données (R, Python, etc...)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909189"/>
                  </a:ext>
                </a:extLst>
              </a:tr>
            </a:tbl>
          </a:graphicData>
        </a:graphic>
      </p:graphicFrame>
      <p:grpSp>
        <p:nvGrpSpPr>
          <p:cNvPr id="26" name="Groupe 25">
            <a:extLst>
              <a:ext uri="{FF2B5EF4-FFF2-40B4-BE49-F238E27FC236}">
                <a16:creationId xmlns:a16="http://schemas.microsoft.com/office/drawing/2014/main" id="{5DE13769-574D-AAF9-5515-FFD4EBF7BC8D}"/>
              </a:ext>
            </a:extLst>
          </p:cNvPr>
          <p:cNvGrpSpPr/>
          <p:nvPr/>
        </p:nvGrpSpPr>
        <p:grpSpPr>
          <a:xfrm>
            <a:off x="7692833" y="1499860"/>
            <a:ext cx="2782171" cy="4774104"/>
            <a:chOff x="8554522" y="1594354"/>
            <a:chExt cx="2782171" cy="4464000"/>
          </a:xfrm>
        </p:grpSpPr>
        <p:sp>
          <p:nvSpPr>
            <p:cNvPr id="10" name="Flèche : double flèche horizontale 9">
              <a:extLst>
                <a:ext uri="{FF2B5EF4-FFF2-40B4-BE49-F238E27FC236}">
                  <a16:creationId xmlns:a16="http://schemas.microsoft.com/office/drawing/2014/main" id="{E5F56546-CC95-3E14-04A7-AFCD9C3E14A3}"/>
                </a:ext>
              </a:extLst>
            </p:cNvPr>
            <p:cNvSpPr/>
            <p:nvPr/>
          </p:nvSpPr>
          <p:spPr>
            <a:xfrm rot="16200000">
              <a:off x="7584168" y="3643790"/>
              <a:ext cx="4464000" cy="365127"/>
            </a:xfrm>
            <a:prstGeom prst="leftRightArrow">
              <a:avLst>
                <a:gd name="adj1" fmla="val 50000"/>
                <a:gd name="adj2" fmla="val 104410"/>
              </a:avLst>
            </a:prstGeom>
            <a:solidFill>
              <a:schemeClr val="accent1">
                <a:lumMod val="60000"/>
                <a:lumOff val="40000"/>
                <a:alpha val="33000"/>
              </a:schemeClr>
            </a:solidFill>
            <a:ln>
              <a:solidFill>
                <a:schemeClr val="bg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7E0FB799-6C77-B1EF-20E7-20425DED5363}"/>
                </a:ext>
              </a:extLst>
            </p:cNvPr>
            <p:cNvSpPr txBox="1"/>
            <p:nvPr/>
          </p:nvSpPr>
          <p:spPr>
            <a:xfrm>
              <a:off x="8554523" y="2144639"/>
              <a:ext cx="2782168" cy="33855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>
              <a:defPPr>
                <a:defRPr lang="en-US"/>
              </a:defPPr>
              <a:lvl1pPr algn="ctr">
                <a:defRPr>
                  <a:solidFill>
                    <a:srgbClr val="0F3D5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 Antiqua" panose="0204060205030503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fr-FR" sz="1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S’informer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D9136C98-7103-CBCE-2F9E-582E21F4BA03}"/>
                </a:ext>
              </a:extLst>
            </p:cNvPr>
            <p:cNvSpPr txBox="1"/>
            <p:nvPr/>
          </p:nvSpPr>
          <p:spPr>
            <a:xfrm>
              <a:off x="8554523" y="2697301"/>
              <a:ext cx="2782168" cy="3385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>
              <a:defPPr>
                <a:defRPr lang="en-US"/>
              </a:defPPr>
              <a:lvl1pPr algn="ctr">
                <a:defRPr>
                  <a:solidFill>
                    <a:srgbClr val="0F3D5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 Antiqua" panose="0204060205030503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fr-FR" sz="1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Chercher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0A56CB3D-0A84-2354-560E-77C6CC77A659}"/>
                </a:ext>
              </a:extLst>
            </p:cNvPr>
            <p:cNvSpPr txBox="1"/>
            <p:nvPr/>
          </p:nvSpPr>
          <p:spPr>
            <a:xfrm>
              <a:off x="8554522" y="3249963"/>
              <a:ext cx="2782169" cy="338554"/>
            </a:xfrm>
            <a:prstGeom prst="rect">
              <a:avLst/>
            </a:prstGeom>
            <a:solidFill>
              <a:srgbClr val="BDD9A7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>
              <a:defPPr>
                <a:defRPr lang="en-US"/>
              </a:defPPr>
              <a:lvl1pPr algn="ctr">
                <a:defRPr>
                  <a:solidFill>
                    <a:srgbClr val="0F3D5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 Antiqua" panose="0204060205030503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fr-FR" sz="1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Modéliser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1AAABB70-F434-FD15-B911-33C685044353}"/>
                </a:ext>
              </a:extLst>
            </p:cNvPr>
            <p:cNvSpPr txBox="1"/>
            <p:nvPr/>
          </p:nvSpPr>
          <p:spPr>
            <a:xfrm>
              <a:off x="8554523" y="3813621"/>
              <a:ext cx="2782170" cy="31656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>
              <a:defPPr>
                <a:defRPr lang="en-US"/>
              </a:defPPr>
              <a:lvl1pPr algn="ctr">
                <a:defRPr>
                  <a:solidFill>
                    <a:srgbClr val="0F3D5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 Antiqua" panose="0204060205030503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fr-FR" sz="1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Raisonner - Argumenter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0FBCDFDA-62F2-761B-A05F-738FDB1AC96D}"/>
                </a:ext>
              </a:extLst>
            </p:cNvPr>
            <p:cNvSpPr txBox="1"/>
            <p:nvPr/>
          </p:nvSpPr>
          <p:spPr>
            <a:xfrm>
              <a:off x="8554522" y="4358890"/>
              <a:ext cx="2782171" cy="54679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>
              <a:defPPr>
                <a:defRPr lang="en-US"/>
              </a:defPPr>
              <a:lvl1pPr algn="ctr">
                <a:defRPr>
                  <a:solidFill>
                    <a:srgbClr val="0F3D5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 Antiqua" panose="0204060205030503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fr-FR" sz="1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Calculer - Illustrer</a:t>
              </a:r>
            </a:p>
            <a:p>
              <a:r>
                <a:rPr lang="fr-FR" sz="1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Mettre en œuvre une stratégie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D71CE25A-6C5F-5B45-F748-61B08E3BCABB}"/>
                </a:ext>
              </a:extLst>
            </p:cNvPr>
            <p:cNvSpPr txBox="1"/>
            <p:nvPr/>
          </p:nvSpPr>
          <p:spPr>
            <a:xfrm>
              <a:off x="8554523" y="5123390"/>
              <a:ext cx="2782170" cy="33855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>
              <a:defPPr>
                <a:defRPr lang="en-US"/>
              </a:defPPr>
              <a:lvl1pPr algn="ctr">
                <a:defRPr>
                  <a:solidFill>
                    <a:srgbClr val="0F3D5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 Antiqua" panose="0204060205030503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fr-FR" sz="1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Communiquer</a:t>
              </a:r>
            </a:p>
          </p:txBody>
        </p:sp>
      </p:grpSp>
      <p:sp>
        <p:nvSpPr>
          <p:cNvPr id="21" name="ZoneTexte 20">
            <a:extLst>
              <a:ext uri="{FF2B5EF4-FFF2-40B4-BE49-F238E27FC236}">
                <a16:creationId xmlns:a16="http://schemas.microsoft.com/office/drawing/2014/main" id="{3AEFDAE5-66E9-BA61-AB7A-5420B6D98AA1}"/>
              </a:ext>
            </a:extLst>
          </p:cNvPr>
          <p:cNvSpPr txBox="1"/>
          <p:nvPr/>
        </p:nvSpPr>
        <p:spPr>
          <a:xfrm rot="16200000">
            <a:off x="-705143" y="2837056"/>
            <a:ext cx="3136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Dans le cadre du CCF</a:t>
            </a:r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35450A6F-F22C-A3F9-3DA4-A4568F5B2738}"/>
              </a:ext>
            </a:extLst>
          </p:cNvPr>
          <p:cNvSpPr/>
          <p:nvPr/>
        </p:nvSpPr>
        <p:spPr>
          <a:xfrm>
            <a:off x="625958" y="1483373"/>
            <a:ext cx="648774" cy="338241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874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14B6DC06-4420-2893-9E11-3E6EB46A5C30}"/>
              </a:ext>
            </a:extLst>
          </p:cNvPr>
          <p:cNvSpPr txBox="1"/>
          <p:nvPr/>
        </p:nvSpPr>
        <p:spPr>
          <a:xfrm>
            <a:off x="107577" y="-41108"/>
            <a:ext cx="4780308" cy="58477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en-US"/>
            </a:defPPr>
            <a:lvl1pPr algn="ctr">
              <a:defRPr sz="16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3200" cap="small" dirty="0"/>
              <a:t>Croisement des compétences</a:t>
            </a:r>
          </a:p>
        </p:txBody>
      </p:sp>
      <p:sp>
        <p:nvSpPr>
          <p:cNvPr id="22" name="Flèche : double flèche horizontale 21">
            <a:extLst>
              <a:ext uri="{FF2B5EF4-FFF2-40B4-BE49-F238E27FC236}">
                <a16:creationId xmlns:a16="http://schemas.microsoft.com/office/drawing/2014/main" id="{25AA40CB-38BC-D73F-90F4-B0EB09768CB8}"/>
              </a:ext>
            </a:extLst>
          </p:cNvPr>
          <p:cNvSpPr/>
          <p:nvPr/>
        </p:nvSpPr>
        <p:spPr>
          <a:xfrm rot="2381167" flipV="1">
            <a:off x="4930414" y="4148195"/>
            <a:ext cx="828000" cy="432000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 : double flèche horizontale 22">
            <a:extLst>
              <a:ext uri="{FF2B5EF4-FFF2-40B4-BE49-F238E27FC236}">
                <a16:creationId xmlns:a16="http://schemas.microsoft.com/office/drawing/2014/main" id="{15260075-9773-7D72-122E-C1B68356B878}"/>
              </a:ext>
            </a:extLst>
          </p:cNvPr>
          <p:cNvSpPr/>
          <p:nvPr/>
        </p:nvSpPr>
        <p:spPr>
          <a:xfrm rot="2381167" flipH="1">
            <a:off x="6958919" y="2901059"/>
            <a:ext cx="828000" cy="432000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èche : double flèche horizontale 23">
            <a:extLst>
              <a:ext uri="{FF2B5EF4-FFF2-40B4-BE49-F238E27FC236}">
                <a16:creationId xmlns:a16="http://schemas.microsoft.com/office/drawing/2014/main" id="{C77A579F-3272-0CFF-214A-82D830FC23A3}"/>
              </a:ext>
            </a:extLst>
          </p:cNvPr>
          <p:cNvSpPr/>
          <p:nvPr/>
        </p:nvSpPr>
        <p:spPr>
          <a:xfrm rot="19218833">
            <a:off x="6958919" y="4148195"/>
            <a:ext cx="828000" cy="432000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0CD5A13E-732C-F042-6571-E69FB5B099AA}"/>
              </a:ext>
            </a:extLst>
          </p:cNvPr>
          <p:cNvGrpSpPr/>
          <p:nvPr/>
        </p:nvGrpSpPr>
        <p:grpSpPr>
          <a:xfrm>
            <a:off x="5071742" y="4757613"/>
            <a:ext cx="3160909" cy="1787358"/>
            <a:chOff x="4927600" y="4715254"/>
            <a:chExt cx="3160909" cy="1787358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85FC044F-2739-3501-F0A6-6CBD90EF0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56346" y="4876907"/>
              <a:ext cx="3132163" cy="1584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grpSp>
          <p:nvGrpSpPr>
            <p:cNvPr id="34" name="Groupe 33">
              <a:extLst>
                <a:ext uri="{FF2B5EF4-FFF2-40B4-BE49-F238E27FC236}">
                  <a16:creationId xmlns:a16="http://schemas.microsoft.com/office/drawing/2014/main" id="{E3D11C52-B561-4C07-06CA-3103E0866926}"/>
                </a:ext>
              </a:extLst>
            </p:cNvPr>
            <p:cNvGrpSpPr/>
            <p:nvPr/>
          </p:nvGrpSpPr>
          <p:grpSpPr>
            <a:xfrm>
              <a:off x="4927600" y="4715254"/>
              <a:ext cx="3088640" cy="1787358"/>
              <a:chOff x="4927600" y="4715254"/>
              <a:chExt cx="3088640" cy="1787358"/>
            </a:xfrm>
          </p:grpSpPr>
          <p:sp>
            <p:nvSpPr>
              <p:cNvPr id="63" name="Forme libre : forme 62">
                <a:extLst>
                  <a:ext uri="{FF2B5EF4-FFF2-40B4-BE49-F238E27FC236}">
                    <a16:creationId xmlns:a16="http://schemas.microsoft.com/office/drawing/2014/main" id="{1DBA0B30-B662-0D94-DEFD-2B569DA8B0CA}"/>
                  </a:ext>
                </a:extLst>
              </p:cNvPr>
              <p:cNvSpPr/>
              <p:nvPr/>
            </p:nvSpPr>
            <p:spPr>
              <a:xfrm>
                <a:off x="4927600" y="4715254"/>
                <a:ext cx="3088640" cy="1787358"/>
              </a:xfrm>
              <a:custGeom>
                <a:avLst/>
                <a:gdLst>
                  <a:gd name="connsiteX0" fmla="*/ 1341120 w 3088640"/>
                  <a:gd name="connsiteY0" fmla="*/ 0 h 1752600"/>
                  <a:gd name="connsiteX1" fmla="*/ 1341120 w 3088640"/>
                  <a:gd name="connsiteY1" fmla="*/ 60960 h 1752600"/>
                  <a:gd name="connsiteX2" fmla="*/ 0 w 3088640"/>
                  <a:gd name="connsiteY2" fmla="*/ 60960 h 1752600"/>
                  <a:gd name="connsiteX3" fmla="*/ 5080 w 3088640"/>
                  <a:gd name="connsiteY3" fmla="*/ 1752600 h 1752600"/>
                  <a:gd name="connsiteX4" fmla="*/ 3088640 w 3088640"/>
                  <a:gd name="connsiteY4" fmla="*/ 1752600 h 1752600"/>
                  <a:gd name="connsiteX5" fmla="*/ 3088640 w 3088640"/>
                  <a:gd name="connsiteY5" fmla="*/ 1752600 h 1752600"/>
                  <a:gd name="connsiteX0" fmla="*/ 1341120 w 3088640"/>
                  <a:gd name="connsiteY0" fmla="*/ 0 h 1920638"/>
                  <a:gd name="connsiteX1" fmla="*/ 1341120 w 3088640"/>
                  <a:gd name="connsiteY1" fmla="*/ 228998 h 1920638"/>
                  <a:gd name="connsiteX2" fmla="*/ 0 w 3088640"/>
                  <a:gd name="connsiteY2" fmla="*/ 228998 h 1920638"/>
                  <a:gd name="connsiteX3" fmla="*/ 5080 w 3088640"/>
                  <a:gd name="connsiteY3" fmla="*/ 1920638 h 1920638"/>
                  <a:gd name="connsiteX4" fmla="*/ 3088640 w 3088640"/>
                  <a:gd name="connsiteY4" fmla="*/ 1920638 h 1920638"/>
                  <a:gd name="connsiteX5" fmla="*/ 3088640 w 3088640"/>
                  <a:gd name="connsiteY5" fmla="*/ 1920638 h 1920638"/>
                  <a:gd name="connsiteX0" fmla="*/ 1341120 w 3088640"/>
                  <a:gd name="connsiteY0" fmla="*/ 0 h 1871519"/>
                  <a:gd name="connsiteX1" fmla="*/ 1341120 w 3088640"/>
                  <a:gd name="connsiteY1" fmla="*/ 179879 h 1871519"/>
                  <a:gd name="connsiteX2" fmla="*/ 0 w 3088640"/>
                  <a:gd name="connsiteY2" fmla="*/ 179879 h 1871519"/>
                  <a:gd name="connsiteX3" fmla="*/ 5080 w 3088640"/>
                  <a:gd name="connsiteY3" fmla="*/ 1871519 h 1871519"/>
                  <a:gd name="connsiteX4" fmla="*/ 3088640 w 3088640"/>
                  <a:gd name="connsiteY4" fmla="*/ 1871519 h 1871519"/>
                  <a:gd name="connsiteX5" fmla="*/ 3088640 w 3088640"/>
                  <a:gd name="connsiteY5" fmla="*/ 1871519 h 1871519"/>
                  <a:gd name="connsiteX0" fmla="*/ 1343025 w 3088640"/>
                  <a:gd name="connsiteY0" fmla="*/ 0 h 1819169"/>
                  <a:gd name="connsiteX1" fmla="*/ 1341120 w 3088640"/>
                  <a:gd name="connsiteY1" fmla="*/ 127529 h 1819169"/>
                  <a:gd name="connsiteX2" fmla="*/ 0 w 3088640"/>
                  <a:gd name="connsiteY2" fmla="*/ 127529 h 1819169"/>
                  <a:gd name="connsiteX3" fmla="*/ 5080 w 3088640"/>
                  <a:gd name="connsiteY3" fmla="*/ 1819169 h 1819169"/>
                  <a:gd name="connsiteX4" fmla="*/ 3088640 w 3088640"/>
                  <a:gd name="connsiteY4" fmla="*/ 1819169 h 1819169"/>
                  <a:gd name="connsiteX5" fmla="*/ 3088640 w 3088640"/>
                  <a:gd name="connsiteY5" fmla="*/ 1819169 h 181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88640" h="1819169">
                    <a:moveTo>
                      <a:pt x="1343025" y="0"/>
                    </a:moveTo>
                    <a:lnTo>
                      <a:pt x="1341120" y="127529"/>
                    </a:lnTo>
                    <a:lnTo>
                      <a:pt x="0" y="127529"/>
                    </a:lnTo>
                    <a:cubicBezTo>
                      <a:pt x="1693" y="691409"/>
                      <a:pt x="3387" y="1255289"/>
                      <a:pt x="5080" y="1819169"/>
                    </a:cubicBezTo>
                    <a:lnTo>
                      <a:pt x="3088640" y="1819169"/>
                    </a:lnTo>
                    <a:lnTo>
                      <a:pt x="3088640" y="1819169"/>
                    </a:lnTo>
                  </a:path>
                </a:pathLst>
              </a:custGeom>
              <a:ln w="19050">
                <a:headEnd type="diamond" w="med" len="med"/>
                <a:tailEnd type="diamond" w="med" len="med"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ECEA2D42-FE94-B5F3-2786-472976ADDD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35789" y="4715254"/>
                <a:ext cx="1368000" cy="0"/>
              </a:xfrm>
              <a:prstGeom prst="line">
                <a:avLst/>
              </a:prstGeom>
              <a:ln w="19050">
                <a:solidFill>
                  <a:schemeClr val="accent1">
                    <a:shade val="90000"/>
                  </a:schemeClr>
                </a:solidFill>
                <a:bevel/>
                <a:headEnd type="diamond" w="med" len="med"/>
                <a:tailEnd type="diamond" w="med" len="med"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FD2F5E21-B9AF-2B7F-8F22-BC8438CC5ACE}"/>
              </a:ext>
            </a:extLst>
          </p:cNvPr>
          <p:cNvGrpSpPr/>
          <p:nvPr/>
        </p:nvGrpSpPr>
        <p:grpSpPr>
          <a:xfrm>
            <a:off x="2692603" y="1046712"/>
            <a:ext cx="7462047" cy="1661746"/>
            <a:chOff x="2630496" y="804199"/>
            <a:chExt cx="7462047" cy="1661746"/>
          </a:xfrm>
        </p:grpSpPr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2B103CB4-99FF-17E4-D280-9CD19708F44E}"/>
                </a:ext>
              </a:extLst>
            </p:cNvPr>
            <p:cNvGrpSpPr/>
            <p:nvPr/>
          </p:nvGrpSpPr>
          <p:grpSpPr>
            <a:xfrm>
              <a:off x="2630496" y="804199"/>
              <a:ext cx="7462047" cy="1661745"/>
              <a:chOff x="2628900" y="1107350"/>
              <a:chExt cx="7462047" cy="1661745"/>
            </a:xfrm>
          </p:grpSpPr>
          <p:pic>
            <p:nvPicPr>
              <p:cNvPr id="26" name="Image 25">
                <a:extLst>
                  <a:ext uri="{FF2B5EF4-FFF2-40B4-BE49-F238E27FC236}">
                    <a16:creationId xmlns:a16="http://schemas.microsoft.com/office/drawing/2014/main" id="{2DE04F11-B19B-0E50-FE02-D845010E2C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74947" y="1143395"/>
                <a:ext cx="7416000" cy="1485825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sp>
            <p:nvSpPr>
              <p:cNvPr id="64" name="Forme libre : forme 63">
                <a:extLst>
                  <a:ext uri="{FF2B5EF4-FFF2-40B4-BE49-F238E27FC236}">
                    <a16:creationId xmlns:a16="http://schemas.microsoft.com/office/drawing/2014/main" id="{BC8675D1-6132-534E-81D4-59A5FC317665}"/>
                  </a:ext>
                </a:extLst>
              </p:cNvPr>
              <p:cNvSpPr/>
              <p:nvPr/>
            </p:nvSpPr>
            <p:spPr>
              <a:xfrm flipV="1">
                <a:off x="2628900" y="1107350"/>
                <a:ext cx="7354403" cy="1661745"/>
              </a:xfrm>
              <a:custGeom>
                <a:avLst/>
                <a:gdLst>
                  <a:gd name="connsiteX0" fmla="*/ 1341120 w 3088640"/>
                  <a:gd name="connsiteY0" fmla="*/ 0 h 1752600"/>
                  <a:gd name="connsiteX1" fmla="*/ 1341120 w 3088640"/>
                  <a:gd name="connsiteY1" fmla="*/ 60960 h 1752600"/>
                  <a:gd name="connsiteX2" fmla="*/ 0 w 3088640"/>
                  <a:gd name="connsiteY2" fmla="*/ 60960 h 1752600"/>
                  <a:gd name="connsiteX3" fmla="*/ 5080 w 3088640"/>
                  <a:gd name="connsiteY3" fmla="*/ 1752600 h 1752600"/>
                  <a:gd name="connsiteX4" fmla="*/ 3088640 w 3088640"/>
                  <a:gd name="connsiteY4" fmla="*/ 1752600 h 1752600"/>
                  <a:gd name="connsiteX5" fmla="*/ 3088640 w 3088640"/>
                  <a:gd name="connsiteY5" fmla="*/ 1752600 h 1752600"/>
                  <a:gd name="connsiteX0" fmla="*/ 1341120 w 3088640"/>
                  <a:gd name="connsiteY0" fmla="*/ 0 h 1752600"/>
                  <a:gd name="connsiteX1" fmla="*/ 1564492 w 3088640"/>
                  <a:gd name="connsiteY1" fmla="*/ 72870 h 1752600"/>
                  <a:gd name="connsiteX2" fmla="*/ 0 w 3088640"/>
                  <a:gd name="connsiteY2" fmla="*/ 60960 h 1752600"/>
                  <a:gd name="connsiteX3" fmla="*/ 5080 w 3088640"/>
                  <a:gd name="connsiteY3" fmla="*/ 1752600 h 1752600"/>
                  <a:gd name="connsiteX4" fmla="*/ 3088640 w 3088640"/>
                  <a:gd name="connsiteY4" fmla="*/ 1752600 h 1752600"/>
                  <a:gd name="connsiteX5" fmla="*/ 3088640 w 3088640"/>
                  <a:gd name="connsiteY5" fmla="*/ 1752600 h 1752600"/>
                  <a:gd name="connsiteX0" fmla="*/ 1565298 w 3088640"/>
                  <a:gd name="connsiteY0" fmla="*/ 0 h 1792298"/>
                  <a:gd name="connsiteX1" fmla="*/ 1564492 w 3088640"/>
                  <a:gd name="connsiteY1" fmla="*/ 112568 h 1792298"/>
                  <a:gd name="connsiteX2" fmla="*/ 0 w 3088640"/>
                  <a:gd name="connsiteY2" fmla="*/ 100658 h 1792298"/>
                  <a:gd name="connsiteX3" fmla="*/ 5080 w 3088640"/>
                  <a:gd name="connsiteY3" fmla="*/ 1792298 h 1792298"/>
                  <a:gd name="connsiteX4" fmla="*/ 3088640 w 3088640"/>
                  <a:gd name="connsiteY4" fmla="*/ 1792298 h 1792298"/>
                  <a:gd name="connsiteX5" fmla="*/ 3088640 w 3088640"/>
                  <a:gd name="connsiteY5" fmla="*/ 1792298 h 1792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88640" h="1792298">
                    <a:moveTo>
                      <a:pt x="1565298" y="0"/>
                    </a:moveTo>
                    <a:cubicBezTo>
                      <a:pt x="1565029" y="37523"/>
                      <a:pt x="1564761" y="75045"/>
                      <a:pt x="1564492" y="112568"/>
                    </a:cubicBezTo>
                    <a:lnTo>
                      <a:pt x="0" y="100658"/>
                    </a:lnTo>
                    <a:cubicBezTo>
                      <a:pt x="1693" y="664538"/>
                      <a:pt x="3387" y="1228418"/>
                      <a:pt x="5080" y="1792298"/>
                    </a:cubicBezTo>
                    <a:lnTo>
                      <a:pt x="3088640" y="1792298"/>
                    </a:lnTo>
                    <a:lnTo>
                      <a:pt x="3088640" y="1792298"/>
                    </a:lnTo>
                  </a:path>
                </a:pathLst>
              </a:custGeom>
              <a:ln w="19050">
                <a:headEnd type="diamond" w="med" len="med"/>
                <a:tailEnd type="diamond" w="med" len="med"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CAD4B337-9882-187C-5C7D-333DD90C9129}"/>
                </a:ext>
              </a:extLst>
            </p:cNvPr>
            <p:cNvCxnSpPr/>
            <p:nvPr/>
          </p:nvCxnSpPr>
          <p:spPr>
            <a:xfrm flipV="1">
              <a:off x="5559008" y="2465945"/>
              <a:ext cx="1512000" cy="0"/>
            </a:xfrm>
            <a:prstGeom prst="line">
              <a:avLst/>
            </a:prstGeom>
            <a:ln w="19050">
              <a:solidFill>
                <a:schemeClr val="accent1">
                  <a:shade val="90000"/>
                </a:schemeClr>
              </a:solidFill>
              <a:bevel/>
              <a:headEnd type="diamond" w="med" len="med"/>
              <a:tailEnd type="diamond" w="med" len="med"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4FD94156-3A89-6BCC-3B14-FAC78B1605D8}"/>
              </a:ext>
            </a:extLst>
          </p:cNvPr>
          <p:cNvGrpSpPr/>
          <p:nvPr/>
        </p:nvGrpSpPr>
        <p:grpSpPr>
          <a:xfrm>
            <a:off x="1606644" y="2905741"/>
            <a:ext cx="3383881" cy="1653394"/>
            <a:chOff x="534592" y="2893263"/>
            <a:chExt cx="3383881" cy="1653394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A5D1A7AF-CC43-F22D-5925-197D89B2D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5648" y="2935350"/>
              <a:ext cx="3150000" cy="15714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4683017E-BCFE-6626-1FA0-3EC135E96AA1}"/>
                </a:ext>
              </a:extLst>
            </p:cNvPr>
            <p:cNvGrpSpPr/>
            <p:nvPr/>
          </p:nvGrpSpPr>
          <p:grpSpPr>
            <a:xfrm>
              <a:off x="534592" y="2893263"/>
              <a:ext cx="3383881" cy="1653394"/>
              <a:chOff x="534592" y="2893263"/>
              <a:chExt cx="3383881" cy="1653394"/>
            </a:xfrm>
          </p:grpSpPr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B159598C-6BA6-4175-6F95-572F9CBF438E}"/>
                  </a:ext>
                </a:extLst>
              </p:cNvPr>
              <p:cNvSpPr/>
              <p:nvPr/>
            </p:nvSpPr>
            <p:spPr>
              <a:xfrm rot="5400000">
                <a:off x="1399834" y="2028021"/>
                <a:ext cx="1653394" cy="3383877"/>
              </a:xfrm>
              <a:custGeom>
                <a:avLst/>
                <a:gdLst>
                  <a:gd name="connsiteX0" fmla="*/ 1341120 w 3088640"/>
                  <a:gd name="connsiteY0" fmla="*/ 0 h 1752600"/>
                  <a:gd name="connsiteX1" fmla="*/ 1341120 w 3088640"/>
                  <a:gd name="connsiteY1" fmla="*/ 60960 h 1752600"/>
                  <a:gd name="connsiteX2" fmla="*/ 0 w 3088640"/>
                  <a:gd name="connsiteY2" fmla="*/ 60960 h 1752600"/>
                  <a:gd name="connsiteX3" fmla="*/ 5080 w 3088640"/>
                  <a:gd name="connsiteY3" fmla="*/ 1752600 h 1752600"/>
                  <a:gd name="connsiteX4" fmla="*/ 3088640 w 3088640"/>
                  <a:gd name="connsiteY4" fmla="*/ 1752600 h 1752600"/>
                  <a:gd name="connsiteX5" fmla="*/ 3088640 w 3088640"/>
                  <a:gd name="connsiteY5" fmla="*/ 1752600 h 1752600"/>
                  <a:gd name="connsiteX0" fmla="*/ 1341120 w 3088640"/>
                  <a:gd name="connsiteY0" fmla="*/ 0 h 1920638"/>
                  <a:gd name="connsiteX1" fmla="*/ 1341120 w 3088640"/>
                  <a:gd name="connsiteY1" fmla="*/ 228998 h 1920638"/>
                  <a:gd name="connsiteX2" fmla="*/ 0 w 3088640"/>
                  <a:gd name="connsiteY2" fmla="*/ 228998 h 1920638"/>
                  <a:gd name="connsiteX3" fmla="*/ 5080 w 3088640"/>
                  <a:gd name="connsiteY3" fmla="*/ 1920638 h 1920638"/>
                  <a:gd name="connsiteX4" fmla="*/ 3088640 w 3088640"/>
                  <a:gd name="connsiteY4" fmla="*/ 1920638 h 1920638"/>
                  <a:gd name="connsiteX5" fmla="*/ 3088640 w 3088640"/>
                  <a:gd name="connsiteY5" fmla="*/ 1920638 h 1920638"/>
                  <a:gd name="connsiteX0" fmla="*/ 1341120 w 3088640"/>
                  <a:gd name="connsiteY0" fmla="*/ 0 h 1871519"/>
                  <a:gd name="connsiteX1" fmla="*/ 1341120 w 3088640"/>
                  <a:gd name="connsiteY1" fmla="*/ 179879 h 1871519"/>
                  <a:gd name="connsiteX2" fmla="*/ 0 w 3088640"/>
                  <a:gd name="connsiteY2" fmla="*/ 179879 h 1871519"/>
                  <a:gd name="connsiteX3" fmla="*/ 5080 w 3088640"/>
                  <a:gd name="connsiteY3" fmla="*/ 1871519 h 1871519"/>
                  <a:gd name="connsiteX4" fmla="*/ 3088640 w 3088640"/>
                  <a:gd name="connsiteY4" fmla="*/ 1871519 h 1871519"/>
                  <a:gd name="connsiteX5" fmla="*/ 3088640 w 3088640"/>
                  <a:gd name="connsiteY5" fmla="*/ 1871519 h 1871519"/>
                  <a:gd name="connsiteX0" fmla="*/ 1343025 w 3088640"/>
                  <a:gd name="connsiteY0" fmla="*/ 0 h 1819169"/>
                  <a:gd name="connsiteX1" fmla="*/ 1341120 w 3088640"/>
                  <a:gd name="connsiteY1" fmla="*/ 127529 h 1819169"/>
                  <a:gd name="connsiteX2" fmla="*/ 0 w 3088640"/>
                  <a:gd name="connsiteY2" fmla="*/ 127529 h 1819169"/>
                  <a:gd name="connsiteX3" fmla="*/ 5080 w 3088640"/>
                  <a:gd name="connsiteY3" fmla="*/ 1819169 h 1819169"/>
                  <a:gd name="connsiteX4" fmla="*/ 3088640 w 3088640"/>
                  <a:gd name="connsiteY4" fmla="*/ 1819169 h 1819169"/>
                  <a:gd name="connsiteX5" fmla="*/ 3088640 w 3088640"/>
                  <a:gd name="connsiteY5" fmla="*/ 1819169 h 1819169"/>
                  <a:gd name="connsiteX0" fmla="*/ 1343025 w 3088640"/>
                  <a:gd name="connsiteY0" fmla="*/ 0 h 1819169"/>
                  <a:gd name="connsiteX1" fmla="*/ 1341120 w 3088640"/>
                  <a:gd name="connsiteY1" fmla="*/ 127529 h 1819169"/>
                  <a:gd name="connsiteX2" fmla="*/ 0 w 3088640"/>
                  <a:gd name="connsiteY2" fmla="*/ 127529 h 1819169"/>
                  <a:gd name="connsiteX3" fmla="*/ 5080 w 3088640"/>
                  <a:gd name="connsiteY3" fmla="*/ 1819169 h 1819169"/>
                  <a:gd name="connsiteX4" fmla="*/ 3088640 w 3088640"/>
                  <a:gd name="connsiteY4" fmla="*/ 1819169 h 1819169"/>
                  <a:gd name="connsiteX5" fmla="*/ 2393696 w 3088640"/>
                  <a:gd name="connsiteY5" fmla="*/ 1403148 h 1819169"/>
                  <a:gd name="connsiteX0" fmla="*/ 1343025 w 2424176"/>
                  <a:gd name="connsiteY0" fmla="*/ 0 h 1819169"/>
                  <a:gd name="connsiteX1" fmla="*/ 1341120 w 2424176"/>
                  <a:gd name="connsiteY1" fmla="*/ 127529 h 1819169"/>
                  <a:gd name="connsiteX2" fmla="*/ 0 w 2424176"/>
                  <a:gd name="connsiteY2" fmla="*/ 127529 h 1819169"/>
                  <a:gd name="connsiteX3" fmla="*/ 5080 w 2424176"/>
                  <a:gd name="connsiteY3" fmla="*/ 1819169 h 1819169"/>
                  <a:gd name="connsiteX4" fmla="*/ 2424176 w 2424176"/>
                  <a:gd name="connsiteY4" fmla="*/ 1819169 h 1819169"/>
                  <a:gd name="connsiteX5" fmla="*/ 2393696 w 2424176"/>
                  <a:gd name="connsiteY5" fmla="*/ 1403148 h 1819169"/>
                  <a:gd name="connsiteX0" fmla="*/ 1343025 w 2424176"/>
                  <a:gd name="connsiteY0" fmla="*/ 0 h 1819169"/>
                  <a:gd name="connsiteX1" fmla="*/ 1341120 w 2424176"/>
                  <a:gd name="connsiteY1" fmla="*/ 127529 h 1819169"/>
                  <a:gd name="connsiteX2" fmla="*/ 0 w 2424176"/>
                  <a:gd name="connsiteY2" fmla="*/ 127529 h 1819169"/>
                  <a:gd name="connsiteX3" fmla="*/ 5080 w 2424176"/>
                  <a:gd name="connsiteY3" fmla="*/ 1819169 h 1819169"/>
                  <a:gd name="connsiteX4" fmla="*/ 2424176 w 2424176"/>
                  <a:gd name="connsiteY4" fmla="*/ 1819169 h 1819169"/>
                  <a:gd name="connsiteX5" fmla="*/ 1662176 w 2424176"/>
                  <a:gd name="connsiteY5" fmla="*/ 187334 h 1819169"/>
                  <a:gd name="connsiteX0" fmla="*/ 1343025 w 1668272"/>
                  <a:gd name="connsiteY0" fmla="*/ 0 h 1819169"/>
                  <a:gd name="connsiteX1" fmla="*/ 1341120 w 1668272"/>
                  <a:gd name="connsiteY1" fmla="*/ 127529 h 1819169"/>
                  <a:gd name="connsiteX2" fmla="*/ 0 w 1668272"/>
                  <a:gd name="connsiteY2" fmla="*/ 127529 h 1819169"/>
                  <a:gd name="connsiteX3" fmla="*/ 5080 w 1668272"/>
                  <a:gd name="connsiteY3" fmla="*/ 1819169 h 1819169"/>
                  <a:gd name="connsiteX4" fmla="*/ 1668272 w 1668272"/>
                  <a:gd name="connsiteY4" fmla="*/ 1490222 h 1819169"/>
                  <a:gd name="connsiteX5" fmla="*/ 1662176 w 1668272"/>
                  <a:gd name="connsiteY5" fmla="*/ 187334 h 1819169"/>
                  <a:gd name="connsiteX0" fmla="*/ 1343025 w 1662176"/>
                  <a:gd name="connsiteY0" fmla="*/ 0 h 1825619"/>
                  <a:gd name="connsiteX1" fmla="*/ 1341120 w 1662176"/>
                  <a:gd name="connsiteY1" fmla="*/ 127529 h 1825619"/>
                  <a:gd name="connsiteX2" fmla="*/ 0 w 1662176"/>
                  <a:gd name="connsiteY2" fmla="*/ 127529 h 1825619"/>
                  <a:gd name="connsiteX3" fmla="*/ 5080 w 1662176"/>
                  <a:gd name="connsiteY3" fmla="*/ 1819169 h 1825619"/>
                  <a:gd name="connsiteX4" fmla="*/ 1656080 w 1662176"/>
                  <a:gd name="connsiteY4" fmla="*/ 1825619 h 1825619"/>
                  <a:gd name="connsiteX5" fmla="*/ 1662176 w 1662176"/>
                  <a:gd name="connsiteY5" fmla="*/ 187334 h 1825619"/>
                  <a:gd name="connsiteX0" fmla="*/ 1343025 w 1662176"/>
                  <a:gd name="connsiteY0" fmla="*/ 0 h 1825619"/>
                  <a:gd name="connsiteX1" fmla="*/ 822960 w 1662176"/>
                  <a:gd name="connsiteY1" fmla="*/ 124304 h 1825619"/>
                  <a:gd name="connsiteX2" fmla="*/ 0 w 1662176"/>
                  <a:gd name="connsiteY2" fmla="*/ 127529 h 1825619"/>
                  <a:gd name="connsiteX3" fmla="*/ 5080 w 1662176"/>
                  <a:gd name="connsiteY3" fmla="*/ 1819169 h 1825619"/>
                  <a:gd name="connsiteX4" fmla="*/ 1656080 w 1662176"/>
                  <a:gd name="connsiteY4" fmla="*/ 1825619 h 1825619"/>
                  <a:gd name="connsiteX5" fmla="*/ 1662176 w 1662176"/>
                  <a:gd name="connsiteY5" fmla="*/ 187334 h 1825619"/>
                  <a:gd name="connsiteX0" fmla="*/ 824869 w 1662176"/>
                  <a:gd name="connsiteY0" fmla="*/ 0 h 1786920"/>
                  <a:gd name="connsiteX1" fmla="*/ 822960 w 1662176"/>
                  <a:gd name="connsiteY1" fmla="*/ 85605 h 1786920"/>
                  <a:gd name="connsiteX2" fmla="*/ 0 w 1662176"/>
                  <a:gd name="connsiteY2" fmla="*/ 88830 h 1786920"/>
                  <a:gd name="connsiteX3" fmla="*/ 5080 w 1662176"/>
                  <a:gd name="connsiteY3" fmla="*/ 1780470 h 1786920"/>
                  <a:gd name="connsiteX4" fmla="*/ 1656080 w 1662176"/>
                  <a:gd name="connsiteY4" fmla="*/ 1786920 h 1786920"/>
                  <a:gd name="connsiteX5" fmla="*/ 1662176 w 1662176"/>
                  <a:gd name="connsiteY5" fmla="*/ 148635 h 178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2176" h="1786920">
                    <a:moveTo>
                      <a:pt x="824869" y="0"/>
                    </a:moveTo>
                    <a:cubicBezTo>
                      <a:pt x="824233" y="28535"/>
                      <a:pt x="823596" y="57070"/>
                      <a:pt x="822960" y="85605"/>
                    </a:cubicBezTo>
                    <a:lnTo>
                      <a:pt x="0" y="88830"/>
                    </a:lnTo>
                    <a:cubicBezTo>
                      <a:pt x="1693" y="652710"/>
                      <a:pt x="3387" y="1216590"/>
                      <a:pt x="5080" y="1780470"/>
                    </a:cubicBezTo>
                    <a:lnTo>
                      <a:pt x="1656080" y="1786920"/>
                    </a:lnTo>
                    <a:lnTo>
                      <a:pt x="1662176" y="148635"/>
                    </a:lnTo>
                  </a:path>
                </a:pathLst>
              </a:custGeom>
              <a:ln w="19050">
                <a:headEnd type="diamond" w="med" len="med"/>
                <a:tailEnd type="diamond" w="med" len="med"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48939471-9669-E648-1586-4C1D30AB186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3648473" y="3740627"/>
                <a:ext cx="540000" cy="0"/>
              </a:xfrm>
              <a:prstGeom prst="line">
                <a:avLst/>
              </a:prstGeom>
              <a:ln w="19050">
                <a:solidFill>
                  <a:schemeClr val="accent1">
                    <a:shade val="90000"/>
                  </a:schemeClr>
                </a:solidFill>
                <a:bevel/>
                <a:headEnd type="diamond" w="med" len="med"/>
                <a:tailEnd type="diamond" w="med" len="med"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73D6EE79-9061-196D-A926-AFCBC1FBDE32}"/>
              </a:ext>
            </a:extLst>
          </p:cNvPr>
          <p:cNvGrpSpPr/>
          <p:nvPr/>
        </p:nvGrpSpPr>
        <p:grpSpPr>
          <a:xfrm>
            <a:off x="7748046" y="2954952"/>
            <a:ext cx="3139825" cy="1574117"/>
            <a:chOff x="8785475" y="3051222"/>
            <a:chExt cx="3139825" cy="1574117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B0EFF94F-09DF-9EC1-57D2-3883605F0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985412" y="3075006"/>
              <a:ext cx="2901405" cy="1512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0C731C10-2071-5903-FF34-6471FE8427AD}"/>
                </a:ext>
              </a:extLst>
            </p:cNvPr>
            <p:cNvGrpSpPr/>
            <p:nvPr/>
          </p:nvGrpSpPr>
          <p:grpSpPr>
            <a:xfrm>
              <a:off x="8785475" y="3051222"/>
              <a:ext cx="3139825" cy="1574117"/>
              <a:chOff x="8785475" y="3051223"/>
              <a:chExt cx="3088641" cy="1543278"/>
            </a:xfrm>
          </p:grpSpPr>
          <p:sp>
            <p:nvSpPr>
              <p:cNvPr id="31" name="Forme libre : forme 30">
                <a:extLst>
                  <a:ext uri="{FF2B5EF4-FFF2-40B4-BE49-F238E27FC236}">
                    <a16:creationId xmlns:a16="http://schemas.microsoft.com/office/drawing/2014/main" id="{DA02A9FC-B09B-0854-993A-9AA299AE2E46}"/>
                  </a:ext>
                </a:extLst>
              </p:cNvPr>
              <p:cNvSpPr/>
              <p:nvPr/>
            </p:nvSpPr>
            <p:spPr>
              <a:xfrm rot="16200000" flipH="1">
                <a:off x="9558157" y="2278541"/>
                <a:ext cx="1543278" cy="3088641"/>
              </a:xfrm>
              <a:custGeom>
                <a:avLst/>
                <a:gdLst>
                  <a:gd name="connsiteX0" fmla="*/ 1341120 w 3088640"/>
                  <a:gd name="connsiteY0" fmla="*/ 0 h 1752600"/>
                  <a:gd name="connsiteX1" fmla="*/ 1341120 w 3088640"/>
                  <a:gd name="connsiteY1" fmla="*/ 60960 h 1752600"/>
                  <a:gd name="connsiteX2" fmla="*/ 0 w 3088640"/>
                  <a:gd name="connsiteY2" fmla="*/ 60960 h 1752600"/>
                  <a:gd name="connsiteX3" fmla="*/ 5080 w 3088640"/>
                  <a:gd name="connsiteY3" fmla="*/ 1752600 h 1752600"/>
                  <a:gd name="connsiteX4" fmla="*/ 3088640 w 3088640"/>
                  <a:gd name="connsiteY4" fmla="*/ 1752600 h 1752600"/>
                  <a:gd name="connsiteX5" fmla="*/ 3088640 w 3088640"/>
                  <a:gd name="connsiteY5" fmla="*/ 1752600 h 1752600"/>
                  <a:gd name="connsiteX0" fmla="*/ 1341120 w 3088640"/>
                  <a:gd name="connsiteY0" fmla="*/ 0 h 1920638"/>
                  <a:gd name="connsiteX1" fmla="*/ 1341120 w 3088640"/>
                  <a:gd name="connsiteY1" fmla="*/ 228998 h 1920638"/>
                  <a:gd name="connsiteX2" fmla="*/ 0 w 3088640"/>
                  <a:gd name="connsiteY2" fmla="*/ 228998 h 1920638"/>
                  <a:gd name="connsiteX3" fmla="*/ 5080 w 3088640"/>
                  <a:gd name="connsiteY3" fmla="*/ 1920638 h 1920638"/>
                  <a:gd name="connsiteX4" fmla="*/ 3088640 w 3088640"/>
                  <a:gd name="connsiteY4" fmla="*/ 1920638 h 1920638"/>
                  <a:gd name="connsiteX5" fmla="*/ 3088640 w 3088640"/>
                  <a:gd name="connsiteY5" fmla="*/ 1920638 h 1920638"/>
                  <a:gd name="connsiteX0" fmla="*/ 1341120 w 3088640"/>
                  <a:gd name="connsiteY0" fmla="*/ 0 h 1871519"/>
                  <a:gd name="connsiteX1" fmla="*/ 1341120 w 3088640"/>
                  <a:gd name="connsiteY1" fmla="*/ 179879 h 1871519"/>
                  <a:gd name="connsiteX2" fmla="*/ 0 w 3088640"/>
                  <a:gd name="connsiteY2" fmla="*/ 179879 h 1871519"/>
                  <a:gd name="connsiteX3" fmla="*/ 5080 w 3088640"/>
                  <a:gd name="connsiteY3" fmla="*/ 1871519 h 1871519"/>
                  <a:gd name="connsiteX4" fmla="*/ 3088640 w 3088640"/>
                  <a:gd name="connsiteY4" fmla="*/ 1871519 h 1871519"/>
                  <a:gd name="connsiteX5" fmla="*/ 3088640 w 3088640"/>
                  <a:gd name="connsiteY5" fmla="*/ 1871519 h 1871519"/>
                  <a:gd name="connsiteX0" fmla="*/ 1343025 w 3088640"/>
                  <a:gd name="connsiteY0" fmla="*/ 0 h 1819169"/>
                  <a:gd name="connsiteX1" fmla="*/ 1341120 w 3088640"/>
                  <a:gd name="connsiteY1" fmla="*/ 127529 h 1819169"/>
                  <a:gd name="connsiteX2" fmla="*/ 0 w 3088640"/>
                  <a:gd name="connsiteY2" fmla="*/ 127529 h 1819169"/>
                  <a:gd name="connsiteX3" fmla="*/ 5080 w 3088640"/>
                  <a:gd name="connsiteY3" fmla="*/ 1819169 h 1819169"/>
                  <a:gd name="connsiteX4" fmla="*/ 3088640 w 3088640"/>
                  <a:gd name="connsiteY4" fmla="*/ 1819169 h 1819169"/>
                  <a:gd name="connsiteX5" fmla="*/ 3088640 w 3088640"/>
                  <a:gd name="connsiteY5" fmla="*/ 1819169 h 1819169"/>
                  <a:gd name="connsiteX0" fmla="*/ 1343025 w 3088640"/>
                  <a:gd name="connsiteY0" fmla="*/ 0 h 1819169"/>
                  <a:gd name="connsiteX1" fmla="*/ 1341120 w 3088640"/>
                  <a:gd name="connsiteY1" fmla="*/ 127529 h 1819169"/>
                  <a:gd name="connsiteX2" fmla="*/ 0 w 3088640"/>
                  <a:gd name="connsiteY2" fmla="*/ 127529 h 1819169"/>
                  <a:gd name="connsiteX3" fmla="*/ 5080 w 3088640"/>
                  <a:gd name="connsiteY3" fmla="*/ 1819169 h 1819169"/>
                  <a:gd name="connsiteX4" fmla="*/ 3088640 w 3088640"/>
                  <a:gd name="connsiteY4" fmla="*/ 1819169 h 1819169"/>
                  <a:gd name="connsiteX5" fmla="*/ 2393696 w 3088640"/>
                  <a:gd name="connsiteY5" fmla="*/ 1403148 h 1819169"/>
                  <a:gd name="connsiteX0" fmla="*/ 1343025 w 2424176"/>
                  <a:gd name="connsiteY0" fmla="*/ 0 h 1819169"/>
                  <a:gd name="connsiteX1" fmla="*/ 1341120 w 2424176"/>
                  <a:gd name="connsiteY1" fmla="*/ 127529 h 1819169"/>
                  <a:gd name="connsiteX2" fmla="*/ 0 w 2424176"/>
                  <a:gd name="connsiteY2" fmla="*/ 127529 h 1819169"/>
                  <a:gd name="connsiteX3" fmla="*/ 5080 w 2424176"/>
                  <a:gd name="connsiteY3" fmla="*/ 1819169 h 1819169"/>
                  <a:gd name="connsiteX4" fmla="*/ 2424176 w 2424176"/>
                  <a:gd name="connsiteY4" fmla="*/ 1819169 h 1819169"/>
                  <a:gd name="connsiteX5" fmla="*/ 2393696 w 2424176"/>
                  <a:gd name="connsiteY5" fmla="*/ 1403148 h 1819169"/>
                  <a:gd name="connsiteX0" fmla="*/ 1343025 w 2424176"/>
                  <a:gd name="connsiteY0" fmla="*/ 0 h 1819169"/>
                  <a:gd name="connsiteX1" fmla="*/ 1341120 w 2424176"/>
                  <a:gd name="connsiteY1" fmla="*/ 127529 h 1819169"/>
                  <a:gd name="connsiteX2" fmla="*/ 0 w 2424176"/>
                  <a:gd name="connsiteY2" fmla="*/ 127529 h 1819169"/>
                  <a:gd name="connsiteX3" fmla="*/ 5080 w 2424176"/>
                  <a:gd name="connsiteY3" fmla="*/ 1819169 h 1819169"/>
                  <a:gd name="connsiteX4" fmla="*/ 2424176 w 2424176"/>
                  <a:gd name="connsiteY4" fmla="*/ 1819169 h 1819169"/>
                  <a:gd name="connsiteX5" fmla="*/ 1662176 w 2424176"/>
                  <a:gd name="connsiteY5" fmla="*/ 187334 h 1819169"/>
                  <a:gd name="connsiteX0" fmla="*/ 1343025 w 1668272"/>
                  <a:gd name="connsiteY0" fmla="*/ 0 h 1819169"/>
                  <a:gd name="connsiteX1" fmla="*/ 1341120 w 1668272"/>
                  <a:gd name="connsiteY1" fmla="*/ 127529 h 1819169"/>
                  <a:gd name="connsiteX2" fmla="*/ 0 w 1668272"/>
                  <a:gd name="connsiteY2" fmla="*/ 127529 h 1819169"/>
                  <a:gd name="connsiteX3" fmla="*/ 5080 w 1668272"/>
                  <a:gd name="connsiteY3" fmla="*/ 1819169 h 1819169"/>
                  <a:gd name="connsiteX4" fmla="*/ 1668272 w 1668272"/>
                  <a:gd name="connsiteY4" fmla="*/ 1490222 h 1819169"/>
                  <a:gd name="connsiteX5" fmla="*/ 1662176 w 1668272"/>
                  <a:gd name="connsiteY5" fmla="*/ 187334 h 1819169"/>
                  <a:gd name="connsiteX0" fmla="*/ 1343025 w 1662176"/>
                  <a:gd name="connsiteY0" fmla="*/ 0 h 1825619"/>
                  <a:gd name="connsiteX1" fmla="*/ 1341120 w 1662176"/>
                  <a:gd name="connsiteY1" fmla="*/ 127529 h 1825619"/>
                  <a:gd name="connsiteX2" fmla="*/ 0 w 1662176"/>
                  <a:gd name="connsiteY2" fmla="*/ 127529 h 1825619"/>
                  <a:gd name="connsiteX3" fmla="*/ 5080 w 1662176"/>
                  <a:gd name="connsiteY3" fmla="*/ 1819169 h 1825619"/>
                  <a:gd name="connsiteX4" fmla="*/ 1656080 w 1662176"/>
                  <a:gd name="connsiteY4" fmla="*/ 1825619 h 1825619"/>
                  <a:gd name="connsiteX5" fmla="*/ 1662176 w 1662176"/>
                  <a:gd name="connsiteY5" fmla="*/ 187334 h 1825619"/>
                  <a:gd name="connsiteX0" fmla="*/ 1343025 w 1662176"/>
                  <a:gd name="connsiteY0" fmla="*/ 0 h 1825619"/>
                  <a:gd name="connsiteX1" fmla="*/ 822960 w 1662176"/>
                  <a:gd name="connsiteY1" fmla="*/ 124304 h 1825619"/>
                  <a:gd name="connsiteX2" fmla="*/ 0 w 1662176"/>
                  <a:gd name="connsiteY2" fmla="*/ 127529 h 1825619"/>
                  <a:gd name="connsiteX3" fmla="*/ 5080 w 1662176"/>
                  <a:gd name="connsiteY3" fmla="*/ 1819169 h 1825619"/>
                  <a:gd name="connsiteX4" fmla="*/ 1656080 w 1662176"/>
                  <a:gd name="connsiteY4" fmla="*/ 1825619 h 1825619"/>
                  <a:gd name="connsiteX5" fmla="*/ 1662176 w 1662176"/>
                  <a:gd name="connsiteY5" fmla="*/ 187334 h 1825619"/>
                  <a:gd name="connsiteX0" fmla="*/ 824869 w 1662176"/>
                  <a:gd name="connsiteY0" fmla="*/ 0 h 1786920"/>
                  <a:gd name="connsiteX1" fmla="*/ 822960 w 1662176"/>
                  <a:gd name="connsiteY1" fmla="*/ 85605 h 1786920"/>
                  <a:gd name="connsiteX2" fmla="*/ 0 w 1662176"/>
                  <a:gd name="connsiteY2" fmla="*/ 88830 h 1786920"/>
                  <a:gd name="connsiteX3" fmla="*/ 5080 w 1662176"/>
                  <a:gd name="connsiteY3" fmla="*/ 1780470 h 1786920"/>
                  <a:gd name="connsiteX4" fmla="*/ 1656080 w 1662176"/>
                  <a:gd name="connsiteY4" fmla="*/ 1786920 h 1786920"/>
                  <a:gd name="connsiteX5" fmla="*/ 1662176 w 1662176"/>
                  <a:gd name="connsiteY5" fmla="*/ 148635 h 178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2176" h="1786920">
                    <a:moveTo>
                      <a:pt x="824869" y="0"/>
                    </a:moveTo>
                    <a:cubicBezTo>
                      <a:pt x="824233" y="28535"/>
                      <a:pt x="823596" y="57070"/>
                      <a:pt x="822960" y="85605"/>
                    </a:cubicBezTo>
                    <a:lnTo>
                      <a:pt x="0" y="88830"/>
                    </a:lnTo>
                    <a:cubicBezTo>
                      <a:pt x="1693" y="652710"/>
                      <a:pt x="3387" y="1216590"/>
                      <a:pt x="5080" y="1780470"/>
                    </a:cubicBezTo>
                    <a:lnTo>
                      <a:pt x="1656080" y="1786920"/>
                    </a:lnTo>
                    <a:lnTo>
                      <a:pt x="1662176" y="148635"/>
                    </a:lnTo>
                  </a:path>
                </a:pathLst>
              </a:custGeom>
              <a:ln w="19050">
                <a:headEnd type="diamond" w="med" len="med"/>
                <a:tailEnd type="diamond" w="med" len="med"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592E6127-6520-3C2A-8B18-27CFEE2B9E4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8515475" y="3828792"/>
                <a:ext cx="540000" cy="0"/>
              </a:xfrm>
              <a:prstGeom prst="line">
                <a:avLst/>
              </a:prstGeom>
              <a:ln w="19050">
                <a:solidFill>
                  <a:schemeClr val="accent1">
                    <a:shade val="90000"/>
                  </a:schemeClr>
                </a:solidFill>
                <a:bevel/>
                <a:headEnd type="diamond" w="med" len="med"/>
                <a:tailEnd type="diamond" w="med" len="med"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Espace réservé du numéro de diapositive 4">
            <a:extLst>
              <a:ext uri="{FF2B5EF4-FFF2-40B4-BE49-F238E27FC236}">
                <a16:creationId xmlns:a16="http://schemas.microsoft.com/office/drawing/2014/main" id="{6151386D-D4A2-FCEE-E3B5-2FF3575500B2}"/>
              </a:ext>
            </a:extLst>
          </p:cNvPr>
          <p:cNvSpPr txBox="1">
            <a:spLocks/>
          </p:cNvSpPr>
          <p:nvPr/>
        </p:nvSpPr>
        <p:spPr bwMode="gray">
          <a:xfrm>
            <a:off x="77907" y="502255"/>
            <a:ext cx="4504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6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8" name="Diagramme 17">
            <a:extLst>
              <a:ext uri="{FF2B5EF4-FFF2-40B4-BE49-F238E27FC236}">
                <a16:creationId xmlns:a16="http://schemas.microsoft.com/office/drawing/2014/main" id="{F5F709FB-895E-89A0-F7C3-0DF462A125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6923222"/>
              </p:ext>
            </p:extLst>
          </p:nvPr>
        </p:nvGraphicFramePr>
        <p:xfrm>
          <a:off x="4809314" y="2741986"/>
          <a:ext cx="3079574" cy="1956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Flèche : double flèche horizontale 2">
            <a:extLst>
              <a:ext uri="{FF2B5EF4-FFF2-40B4-BE49-F238E27FC236}">
                <a16:creationId xmlns:a16="http://schemas.microsoft.com/office/drawing/2014/main" id="{A69C613C-3850-1C84-D899-8307D4FF5087}"/>
              </a:ext>
            </a:extLst>
          </p:cNvPr>
          <p:cNvSpPr/>
          <p:nvPr/>
        </p:nvSpPr>
        <p:spPr>
          <a:xfrm rot="19218833">
            <a:off x="4930414" y="2901059"/>
            <a:ext cx="828000" cy="432000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2649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Rectangle 1">
            <a:extLst>
              <a:ext uri="{FF2B5EF4-FFF2-40B4-BE49-F238E27FC236}">
                <a16:creationId xmlns:a16="http://schemas.microsoft.com/office/drawing/2014/main" id="{2D4E2EC7-22DB-EA57-F106-57BB766291FC}"/>
              </a:ext>
            </a:extLst>
          </p:cNvPr>
          <p:cNvSpPr/>
          <p:nvPr/>
        </p:nvSpPr>
        <p:spPr>
          <a:xfrm>
            <a:off x="443217" y="1256915"/>
            <a:ext cx="4064543" cy="44784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9189E19D-63A3-232A-18CD-A68BFE198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46656">
            <a:off x="3439372" y="2568264"/>
            <a:ext cx="1884996" cy="17271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0BDFC3A-9195-1FC3-94D4-33889A60ACC9}"/>
              </a:ext>
            </a:extLst>
          </p:cNvPr>
          <p:cNvSpPr txBox="1"/>
          <p:nvPr/>
        </p:nvSpPr>
        <p:spPr>
          <a:xfrm>
            <a:off x="174948" y="-83019"/>
            <a:ext cx="78773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L’organisation au sein de la classe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5C0E1E0-9A62-09EF-7001-FD9476EA822F}"/>
              </a:ext>
            </a:extLst>
          </p:cNvPr>
          <p:cNvSpPr txBox="1"/>
          <p:nvPr/>
        </p:nvSpPr>
        <p:spPr>
          <a:xfrm>
            <a:off x="2445631" y="2485609"/>
            <a:ext cx="1646680" cy="64633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rgbClr val="0F3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sz="1800" dirty="0">
                <a:latin typeface="Aptos Display" panose="020B0004020202020204" pitchFamily="34" charset="0"/>
              </a:rPr>
              <a:t>L’enseignement</a:t>
            </a:r>
            <a:br>
              <a:rPr lang="fr-FR" sz="1800" dirty="0">
                <a:latin typeface="Aptos Display" panose="020B0004020202020204" pitchFamily="34" charset="0"/>
              </a:rPr>
            </a:br>
            <a:r>
              <a:rPr lang="fr-FR" sz="1800" dirty="0">
                <a:latin typeface="Aptos Display" panose="020B0004020202020204" pitchFamily="34" charset="0"/>
              </a:rPr>
              <a:t> en tandem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74DDCBE-35E2-114B-8B29-7FBA6C09D8E5}"/>
              </a:ext>
            </a:extLst>
          </p:cNvPr>
          <p:cNvSpPr txBox="1"/>
          <p:nvPr/>
        </p:nvSpPr>
        <p:spPr>
          <a:xfrm>
            <a:off x="1814273" y="3854635"/>
            <a:ext cx="1893409" cy="64633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F3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Display" panose="020B00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/>
              <a:t>L’un enseigne,</a:t>
            </a:r>
            <a:br>
              <a:rPr lang="fr-FR" dirty="0"/>
            </a:br>
            <a:r>
              <a:rPr lang="fr-FR" dirty="0"/>
              <a:t>l’autre aide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8B82DE5-4B9E-7834-3EE9-DCAF010F860D}"/>
              </a:ext>
            </a:extLst>
          </p:cNvPr>
          <p:cNvSpPr txBox="1"/>
          <p:nvPr/>
        </p:nvSpPr>
        <p:spPr>
          <a:xfrm>
            <a:off x="4981523" y="3927264"/>
            <a:ext cx="2883984" cy="64633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F3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Display" panose="020B00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fr-FR" dirty="0"/>
              <a:t>L’enseignement </a:t>
            </a:r>
            <a:br>
              <a:rPr lang="fr-FR" dirty="0"/>
            </a:br>
            <a:r>
              <a:rPr lang="fr-FR" dirty="0"/>
              <a:t>différencié</a:t>
            </a:r>
          </a:p>
        </p:txBody>
      </p:sp>
      <p:sp>
        <p:nvSpPr>
          <p:cNvPr id="3" name="Espace réservé du numéro de diapositive 4">
            <a:extLst>
              <a:ext uri="{FF2B5EF4-FFF2-40B4-BE49-F238E27FC236}">
                <a16:creationId xmlns:a16="http://schemas.microsoft.com/office/drawing/2014/main" id="{C760AC4A-A857-C606-C268-DF087ADE59F2}"/>
              </a:ext>
            </a:extLst>
          </p:cNvPr>
          <p:cNvSpPr txBox="1">
            <a:spLocks/>
          </p:cNvSpPr>
          <p:nvPr/>
        </p:nvSpPr>
        <p:spPr bwMode="gray">
          <a:xfrm>
            <a:off x="77907" y="502255"/>
            <a:ext cx="4504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7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9339422C-5EAB-5070-FCE6-6C73A0006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46" b="89941" l="9877" r="89918">
                        <a14:foregroundMark x1="18313" y1="38462" x2="18724" y2="38462"/>
                        <a14:foregroundMark x1="41152" y1="39645" x2="41152" y2="39645"/>
                        <a14:foregroundMark x1="58848" y1="39349" x2="59671" y2="38757"/>
                        <a14:foregroundMark x1="75720" y1="38166" x2="75926" y2="39053"/>
                        <a14:foregroundMark x1="75309" y1="57988" x2="75309" y2="58876"/>
                        <a14:foregroundMark x1="61934" y1="59172" x2="61523" y2="60059"/>
                        <a14:foregroundMark x1="57407" y1="78402" x2="57407" y2="78402"/>
                        <a14:foregroundMark x1="45267" y1="75148" x2="45267" y2="75148"/>
                        <a14:foregroundMark x1="44650" y1="59763" x2="43416" y2="59763"/>
                        <a14:foregroundMark x1="21811" y1="54142" x2="21811" y2="56805"/>
                        <a14:foregroundMark x1="20165" y1="74260" x2="20165" y2="74260"/>
                        <a14:foregroundMark x1="51235" y1="16568" x2="51235" y2="16568"/>
                        <a14:foregroundMark x1="34774" y1="14497" x2="34774" y2="14497"/>
                        <a14:foregroundMark x1="48148" y1="15680" x2="48148" y2="15680"/>
                        <a14:foregroundMark x1="54938" y1="28402" x2="54938" y2="2840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5191" y="1131508"/>
            <a:ext cx="2118441" cy="1473319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8D3E9D3C-3929-B5EC-564F-8B6A0DC227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4340" l="0" r="98462">
                        <a14:foregroundMark x1="37802" y1="37736" x2="37802" y2="37736"/>
                        <a14:foregroundMark x1="54505" y1="36478" x2="54505" y2="36478"/>
                        <a14:foregroundMark x1="27473" y1="9119" x2="27473" y2="9119"/>
                        <a14:foregroundMark x1="72308" y1="39623" x2="72308" y2="39623"/>
                        <a14:foregroundMark x1="11209" y1="33019" x2="11209" y2="33019"/>
                        <a14:foregroundMark x1="12308" y1="61635" x2="12308" y2="61635"/>
                        <a14:foregroundMark x1="12967" y1="79874" x2="13846" y2="80818"/>
                        <a14:foregroundMark x1="33846" y1="79874" x2="34945" y2="79874"/>
                        <a14:foregroundMark x1="50110" y1="76415" x2="50110" y2="76415"/>
                        <a14:foregroundMark x1="75604" y1="81761" x2="75604" y2="81761"/>
                        <a14:foregroundMark x1="52088" y1="58491" x2="52088" y2="58491"/>
                        <a14:foregroundMark x1="34286" y1="59434" x2="34286" y2="59434"/>
                        <a14:foregroundMark x1="92747" y1="66038" x2="92747" y2="66038"/>
                        <a14:foregroundMark x1="74066" y1="58805" x2="74066" y2="58805"/>
                        <a14:foregroundMark x1="28571" y1="14465" x2="28571" y2="14465"/>
                        <a14:foregroundMark x1="11209" y1="38365" x2="11209" y2="38365"/>
                        <a14:foregroundMark x1="16703" y1="45597" x2="16703" y2="45597"/>
                        <a14:foregroundMark x1="94505" y1="77044" x2="94505" y2="77044"/>
                        <a14:foregroundMark x1="95604" y1="82075" x2="95604" y2="820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29320" y="4016710"/>
            <a:ext cx="2032622" cy="1420602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8BED5688-E623-C578-C9ED-3A3D178407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579" b="98421" l="1171" r="97424">
                        <a14:foregroundMark x1="16628" y1="31842" x2="16628" y2="31842"/>
                        <a14:foregroundMark x1="16159" y1="65263" x2="16159" y2="65263"/>
                        <a14:foregroundMark x1="37471" y1="63158" x2="37471" y2="63158"/>
                        <a14:foregroundMark x1="42389" y1="36316" x2="42389" y2="36316"/>
                        <a14:foregroundMark x1="42155" y1="48947" x2="42857" y2="47895"/>
                        <a14:foregroundMark x1="56909" y1="47632" x2="56909" y2="47632"/>
                        <a14:foregroundMark x1="65808" y1="85526" x2="65808" y2="85526"/>
                        <a14:foregroundMark x1="81733" y1="80263" x2="81733" y2="80263"/>
                        <a14:foregroundMark x1="66276" y1="68158" x2="66276" y2="68158"/>
                        <a14:foregroundMark x1="82201" y1="47368" x2="82201" y2="47368"/>
                        <a14:foregroundMark x1="86651" y1="28684" x2="86651" y2="28684"/>
                        <a14:foregroundMark x1="54567" y1="8421" x2="54567" y2="8421"/>
                        <a14:foregroundMark x1="60656" y1="29211" x2="60656" y2="292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57629" y="4225998"/>
            <a:ext cx="1872774" cy="1666637"/>
          </a:xfrm>
          <a:prstGeom prst="rect">
            <a:avLst/>
          </a:prstGeom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4471412C-E5F6-A49B-816D-0F41958854F6}"/>
              </a:ext>
            </a:extLst>
          </p:cNvPr>
          <p:cNvSpPr txBox="1"/>
          <p:nvPr/>
        </p:nvSpPr>
        <p:spPr>
          <a:xfrm>
            <a:off x="4519923" y="2684868"/>
            <a:ext cx="2270583" cy="36933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F3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Display" panose="020B00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/>
              <a:t>Les deux aident</a:t>
            </a:r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AB0C7588-CD87-A46E-663C-8C0E1852E2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926" b="97284" l="1093" r="97814">
                        <a14:foregroundMark x1="8379" y1="18025" x2="8379" y2="18025"/>
                        <a14:foregroundMark x1="4189" y1="18765" x2="4736" y2="18519"/>
                        <a14:foregroundMark x1="18761" y1="59753" x2="18761" y2="59753"/>
                        <a14:foregroundMark x1="18944" y1="80494" x2="19490" y2="80247"/>
                        <a14:foregroundMark x1="60291" y1="71111" x2="60291" y2="71111"/>
                        <a14:foregroundMark x1="66302" y1="13333" x2="66849" y2="12593"/>
                        <a14:foregroundMark x1="76685" y1="16543" x2="76685" y2="16543"/>
                        <a14:foregroundMark x1="73770" y1="34815" x2="73770" y2="34815"/>
                        <a14:foregroundMark x1="92532" y1="49630" x2="92532" y2="49630"/>
                        <a14:foregroundMark x1="35883" y1="43704" x2="35883" y2="43704"/>
                        <a14:foregroundMark x1="31148" y1="43704" x2="31148" y2="437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57629" y="1377110"/>
            <a:ext cx="1784394" cy="1316356"/>
          </a:xfrm>
          <a:prstGeom prst="rect">
            <a:avLst/>
          </a:prstGeom>
        </p:spPr>
      </p:pic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47D4C984-B9F4-724C-6351-25199594C9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476025"/>
              </p:ext>
            </p:extLst>
          </p:nvPr>
        </p:nvGraphicFramePr>
        <p:xfrm>
          <a:off x="7865507" y="2843269"/>
          <a:ext cx="4115880" cy="14071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49642">
                  <a:extLst>
                    <a:ext uri="{9D8B030D-6E8A-4147-A177-3AD203B41FA5}">
                      <a16:colId xmlns:a16="http://schemas.microsoft.com/office/drawing/2014/main" val="2390400730"/>
                    </a:ext>
                  </a:extLst>
                </a:gridCol>
                <a:gridCol w="1649794">
                  <a:extLst>
                    <a:ext uri="{9D8B030D-6E8A-4147-A177-3AD203B41FA5}">
                      <a16:colId xmlns:a16="http://schemas.microsoft.com/office/drawing/2014/main" val="3577524100"/>
                    </a:ext>
                  </a:extLst>
                </a:gridCol>
                <a:gridCol w="1516444">
                  <a:extLst>
                    <a:ext uri="{9D8B030D-6E8A-4147-A177-3AD203B41FA5}">
                      <a16:colId xmlns:a16="http://schemas.microsoft.com/office/drawing/2014/main" val="23059819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fr-FR" sz="2000" b="0" kern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ptos" panose="020B000402020202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2000" b="0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STI-Physique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2000" b="0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STI-Maths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0283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1800" b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Lieu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1800" b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Laboratoires</a:t>
                      </a:r>
                    </a:p>
                    <a:p>
                      <a:pPr marL="0" algn="ctr" defTabSz="457200" rtl="0" eaLnBrk="1" latinLnBrk="0" hangingPunct="1"/>
                      <a:r>
                        <a:rPr lang="fr-FR" sz="1800" b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Physique/STI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1800" b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Salle pupitre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7369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1800" b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séance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1800" b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2h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fr-FR" sz="1800" b="0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ptos" panose="020B0004020202020204" pitchFamily="34" charset="0"/>
                          <a:ea typeface="+mn-ea"/>
                          <a:cs typeface="+mn-cs"/>
                        </a:rPr>
                        <a:t>1h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823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1409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e 95">
            <a:extLst>
              <a:ext uri="{FF2B5EF4-FFF2-40B4-BE49-F238E27FC236}">
                <a16:creationId xmlns:a16="http://schemas.microsoft.com/office/drawing/2014/main" id="{237E8B78-5745-95FE-4529-AB38F0D0E4CD}"/>
              </a:ext>
            </a:extLst>
          </p:cNvPr>
          <p:cNvGrpSpPr/>
          <p:nvPr/>
        </p:nvGrpSpPr>
        <p:grpSpPr>
          <a:xfrm>
            <a:off x="8550725" y="1115387"/>
            <a:ext cx="2300772" cy="5552635"/>
            <a:chOff x="8550725" y="1115387"/>
            <a:chExt cx="2300772" cy="5552635"/>
          </a:xfrm>
        </p:grpSpPr>
        <p:grpSp>
          <p:nvGrpSpPr>
            <p:cNvPr id="93" name="Groupe 92">
              <a:extLst>
                <a:ext uri="{FF2B5EF4-FFF2-40B4-BE49-F238E27FC236}">
                  <a16:creationId xmlns:a16="http://schemas.microsoft.com/office/drawing/2014/main" id="{2E64B43C-8A26-251F-074F-7F8952561B37}"/>
                </a:ext>
              </a:extLst>
            </p:cNvPr>
            <p:cNvGrpSpPr/>
            <p:nvPr/>
          </p:nvGrpSpPr>
          <p:grpSpPr>
            <a:xfrm>
              <a:off x="8550725" y="6298690"/>
              <a:ext cx="2300772" cy="369332"/>
              <a:chOff x="8550725" y="3347005"/>
              <a:chExt cx="2300772" cy="369332"/>
            </a:xfrm>
          </p:grpSpPr>
          <p:cxnSp>
            <p:nvCxnSpPr>
              <p:cNvPr id="94" name="Connecteur droit 93">
                <a:extLst>
                  <a:ext uri="{FF2B5EF4-FFF2-40B4-BE49-F238E27FC236}">
                    <a16:creationId xmlns:a16="http://schemas.microsoft.com/office/drawing/2014/main" id="{20185DB3-CED0-1F9A-37ED-E8552163B6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50725" y="3543167"/>
                <a:ext cx="1944000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5" name="ZoneTexte 94">
                <a:extLst>
                  <a:ext uri="{FF2B5EF4-FFF2-40B4-BE49-F238E27FC236}">
                    <a16:creationId xmlns:a16="http://schemas.microsoft.com/office/drawing/2014/main" id="{4554DD1C-29A0-3222-A0B6-8FD12DCE0AE0}"/>
                  </a:ext>
                </a:extLst>
              </p:cNvPr>
              <p:cNvSpPr txBox="1"/>
              <p:nvPr/>
            </p:nvSpPr>
            <p:spPr>
              <a:xfrm>
                <a:off x="10457532" y="3347005"/>
                <a:ext cx="393965" cy="369332"/>
              </a:xfrm>
              <a:prstGeom prst="rect">
                <a:avLst/>
              </a:prstGeom>
              <a:solidFill>
                <a:srgbClr val="FAE5CF"/>
              </a:solidFill>
              <a:ln>
                <a:solidFill>
                  <a:srgbClr val="FAE5CF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/>
                  <a:t>1</a:t>
                </a:r>
              </a:p>
            </p:txBody>
          </p:sp>
        </p:grpSp>
        <p:grpSp>
          <p:nvGrpSpPr>
            <p:cNvPr id="58" name="Groupe 57">
              <a:extLst>
                <a:ext uri="{FF2B5EF4-FFF2-40B4-BE49-F238E27FC236}">
                  <a16:creationId xmlns:a16="http://schemas.microsoft.com/office/drawing/2014/main" id="{8B8B6069-BE5D-03DE-AC2A-0CAC7DB58787}"/>
                </a:ext>
              </a:extLst>
            </p:cNvPr>
            <p:cNvGrpSpPr/>
            <p:nvPr/>
          </p:nvGrpSpPr>
          <p:grpSpPr>
            <a:xfrm>
              <a:off x="9427801" y="1115387"/>
              <a:ext cx="1423696" cy="369332"/>
              <a:chOff x="9473834" y="1115387"/>
              <a:chExt cx="1423696" cy="369332"/>
            </a:xfrm>
          </p:grpSpPr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49E18BC8-3031-762E-386D-1AA9BD0AA5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3834" y="1311549"/>
                <a:ext cx="1029731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9" name="ZoneTexte 38">
                <a:extLst>
                  <a:ext uri="{FF2B5EF4-FFF2-40B4-BE49-F238E27FC236}">
                    <a16:creationId xmlns:a16="http://schemas.microsoft.com/office/drawing/2014/main" id="{303B482E-A055-E4DF-DC4E-C8C4CD8ADDAC}"/>
                  </a:ext>
                </a:extLst>
              </p:cNvPr>
              <p:cNvSpPr txBox="1"/>
              <p:nvPr/>
            </p:nvSpPr>
            <p:spPr>
              <a:xfrm>
                <a:off x="10503565" y="1115387"/>
                <a:ext cx="393965" cy="369332"/>
              </a:xfrm>
              <a:prstGeom prst="rect">
                <a:avLst/>
              </a:prstGeom>
              <a:solidFill>
                <a:srgbClr val="FAE5CF"/>
              </a:solidFill>
              <a:ln>
                <a:solidFill>
                  <a:srgbClr val="FAE5CF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/>
                  <a:t>2</a:t>
                </a:r>
              </a:p>
            </p:txBody>
          </p:sp>
        </p:grpSp>
        <p:grpSp>
          <p:nvGrpSpPr>
            <p:cNvPr id="59" name="Groupe 58">
              <a:extLst>
                <a:ext uri="{FF2B5EF4-FFF2-40B4-BE49-F238E27FC236}">
                  <a16:creationId xmlns:a16="http://schemas.microsoft.com/office/drawing/2014/main" id="{33C828E2-8817-4F04-BF84-48EEA2C04811}"/>
                </a:ext>
              </a:extLst>
            </p:cNvPr>
            <p:cNvGrpSpPr/>
            <p:nvPr/>
          </p:nvGrpSpPr>
          <p:grpSpPr>
            <a:xfrm>
              <a:off x="9427801" y="1909258"/>
              <a:ext cx="1423696" cy="369332"/>
              <a:chOff x="9473834" y="1115387"/>
              <a:chExt cx="1423696" cy="369332"/>
            </a:xfrm>
          </p:grpSpPr>
          <p:cxnSp>
            <p:nvCxnSpPr>
              <p:cNvPr id="60" name="Connecteur droit 59">
                <a:extLst>
                  <a:ext uri="{FF2B5EF4-FFF2-40B4-BE49-F238E27FC236}">
                    <a16:creationId xmlns:a16="http://schemas.microsoft.com/office/drawing/2014/main" id="{4770D660-038B-289A-06F7-A76E9A3BB5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3834" y="1311549"/>
                <a:ext cx="1029731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1" name="ZoneTexte 60">
                <a:extLst>
                  <a:ext uri="{FF2B5EF4-FFF2-40B4-BE49-F238E27FC236}">
                    <a16:creationId xmlns:a16="http://schemas.microsoft.com/office/drawing/2014/main" id="{FA6906D4-676E-5387-476C-5E6ABFEF9674}"/>
                  </a:ext>
                </a:extLst>
              </p:cNvPr>
              <p:cNvSpPr txBox="1"/>
              <p:nvPr/>
            </p:nvSpPr>
            <p:spPr>
              <a:xfrm>
                <a:off x="10503565" y="1115387"/>
                <a:ext cx="393965" cy="369332"/>
              </a:xfrm>
              <a:prstGeom prst="rect">
                <a:avLst/>
              </a:prstGeom>
              <a:solidFill>
                <a:srgbClr val="FAE5CF"/>
              </a:solidFill>
              <a:ln>
                <a:solidFill>
                  <a:srgbClr val="FAE5CF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/>
                  <a:t>3</a:t>
                </a:r>
              </a:p>
            </p:txBody>
          </p:sp>
        </p:grpSp>
        <p:grpSp>
          <p:nvGrpSpPr>
            <p:cNvPr id="62" name="Groupe 61">
              <a:extLst>
                <a:ext uri="{FF2B5EF4-FFF2-40B4-BE49-F238E27FC236}">
                  <a16:creationId xmlns:a16="http://schemas.microsoft.com/office/drawing/2014/main" id="{D72E52FA-B63C-53CA-0E75-C539DF9F3070}"/>
                </a:ext>
              </a:extLst>
            </p:cNvPr>
            <p:cNvGrpSpPr/>
            <p:nvPr/>
          </p:nvGrpSpPr>
          <p:grpSpPr>
            <a:xfrm>
              <a:off x="9427801" y="2702586"/>
              <a:ext cx="1423696" cy="369332"/>
              <a:chOff x="9473834" y="1115387"/>
              <a:chExt cx="1423696" cy="369332"/>
            </a:xfrm>
          </p:grpSpPr>
          <p:cxnSp>
            <p:nvCxnSpPr>
              <p:cNvPr id="63" name="Connecteur droit 62">
                <a:extLst>
                  <a:ext uri="{FF2B5EF4-FFF2-40B4-BE49-F238E27FC236}">
                    <a16:creationId xmlns:a16="http://schemas.microsoft.com/office/drawing/2014/main" id="{B5764734-803D-57F1-6B40-AAFF2C118B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3834" y="1311549"/>
                <a:ext cx="1029731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4" name="ZoneTexte 63">
                <a:extLst>
                  <a:ext uri="{FF2B5EF4-FFF2-40B4-BE49-F238E27FC236}">
                    <a16:creationId xmlns:a16="http://schemas.microsoft.com/office/drawing/2014/main" id="{DE69274F-CD1E-CB15-751B-0FB97BB40894}"/>
                  </a:ext>
                </a:extLst>
              </p:cNvPr>
              <p:cNvSpPr txBox="1"/>
              <p:nvPr/>
            </p:nvSpPr>
            <p:spPr>
              <a:xfrm>
                <a:off x="10503565" y="1115387"/>
                <a:ext cx="393965" cy="369332"/>
              </a:xfrm>
              <a:prstGeom prst="rect">
                <a:avLst/>
              </a:prstGeom>
              <a:solidFill>
                <a:srgbClr val="FAE5CF"/>
              </a:solidFill>
              <a:ln>
                <a:solidFill>
                  <a:srgbClr val="FAE5CF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/>
                  <a:t>4</a:t>
                </a:r>
              </a:p>
            </p:txBody>
          </p:sp>
        </p:grpSp>
        <p:grpSp>
          <p:nvGrpSpPr>
            <p:cNvPr id="92" name="Groupe 91">
              <a:extLst>
                <a:ext uri="{FF2B5EF4-FFF2-40B4-BE49-F238E27FC236}">
                  <a16:creationId xmlns:a16="http://schemas.microsoft.com/office/drawing/2014/main" id="{F764A2E0-E16E-8734-471C-99CB2040B224}"/>
                </a:ext>
              </a:extLst>
            </p:cNvPr>
            <p:cNvGrpSpPr/>
            <p:nvPr/>
          </p:nvGrpSpPr>
          <p:grpSpPr>
            <a:xfrm>
              <a:off x="8550725" y="3347005"/>
              <a:ext cx="2300772" cy="369332"/>
              <a:chOff x="8550725" y="3347005"/>
              <a:chExt cx="2300772" cy="369332"/>
            </a:xfrm>
          </p:grpSpPr>
          <p:cxnSp>
            <p:nvCxnSpPr>
              <p:cNvPr id="66" name="Connecteur droit 65">
                <a:extLst>
                  <a:ext uri="{FF2B5EF4-FFF2-40B4-BE49-F238E27FC236}">
                    <a16:creationId xmlns:a16="http://schemas.microsoft.com/office/drawing/2014/main" id="{BDAABC77-0C77-7FF4-0172-1494817C37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50725" y="3543167"/>
                <a:ext cx="1944000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7" name="ZoneTexte 66">
                <a:extLst>
                  <a:ext uri="{FF2B5EF4-FFF2-40B4-BE49-F238E27FC236}">
                    <a16:creationId xmlns:a16="http://schemas.microsoft.com/office/drawing/2014/main" id="{363933FC-8406-088A-DD05-F1AA8ABD21F4}"/>
                  </a:ext>
                </a:extLst>
              </p:cNvPr>
              <p:cNvSpPr txBox="1"/>
              <p:nvPr/>
            </p:nvSpPr>
            <p:spPr>
              <a:xfrm>
                <a:off x="10457532" y="3347005"/>
                <a:ext cx="393965" cy="369332"/>
              </a:xfrm>
              <a:prstGeom prst="rect">
                <a:avLst/>
              </a:prstGeom>
              <a:solidFill>
                <a:srgbClr val="FAE5CF"/>
              </a:solidFill>
              <a:ln>
                <a:solidFill>
                  <a:srgbClr val="FAE5CF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/>
                  <a:t>1</a:t>
                </a:r>
              </a:p>
            </p:txBody>
          </p:sp>
        </p:grpSp>
        <p:grpSp>
          <p:nvGrpSpPr>
            <p:cNvPr id="68" name="Groupe 67">
              <a:extLst>
                <a:ext uri="{FF2B5EF4-FFF2-40B4-BE49-F238E27FC236}">
                  <a16:creationId xmlns:a16="http://schemas.microsoft.com/office/drawing/2014/main" id="{F90E2D3C-CC3F-3416-76FF-39EC247B09EE}"/>
                </a:ext>
              </a:extLst>
            </p:cNvPr>
            <p:cNvGrpSpPr/>
            <p:nvPr/>
          </p:nvGrpSpPr>
          <p:grpSpPr>
            <a:xfrm>
              <a:off x="9427801" y="4018177"/>
              <a:ext cx="1423696" cy="369332"/>
              <a:chOff x="9473834" y="1115387"/>
              <a:chExt cx="1423696" cy="369332"/>
            </a:xfrm>
          </p:grpSpPr>
          <p:cxnSp>
            <p:nvCxnSpPr>
              <p:cNvPr id="69" name="Connecteur droit 68">
                <a:extLst>
                  <a:ext uri="{FF2B5EF4-FFF2-40B4-BE49-F238E27FC236}">
                    <a16:creationId xmlns:a16="http://schemas.microsoft.com/office/drawing/2014/main" id="{5415EBD8-093A-ACDA-9530-AC5174C23A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3834" y="1311549"/>
                <a:ext cx="1029731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0" name="ZoneTexte 69">
                <a:extLst>
                  <a:ext uri="{FF2B5EF4-FFF2-40B4-BE49-F238E27FC236}">
                    <a16:creationId xmlns:a16="http://schemas.microsoft.com/office/drawing/2014/main" id="{ABB6F64E-CDB9-432B-F193-EFEC5F37C085}"/>
                  </a:ext>
                </a:extLst>
              </p:cNvPr>
              <p:cNvSpPr txBox="1"/>
              <p:nvPr/>
            </p:nvSpPr>
            <p:spPr>
              <a:xfrm>
                <a:off x="10503565" y="1115387"/>
                <a:ext cx="393965" cy="369332"/>
              </a:xfrm>
              <a:prstGeom prst="rect">
                <a:avLst/>
              </a:prstGeom>
              <a:solidFill>
                <a:srgbClr val="FAE5CF"/>
              </a:solidFill>
              <a:ln>
                <a:solidFill>
                  <a:srgbClr val="FAE5CF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/>
                  <a:t>3</a:t>
                </a:r>
              </a:p>
            </p:txBody>
          </p:sp>
        </p:grpSp>
        <p:grpSp>
          <p:nvGrpSpPr>
            <p:cNvPr id="71" name="Groupe 70">
              <a:extLst>
                <a:ext uri="{FF2B5EF4-FFF2-40B4-BE49-F238E27FC236}">
                  <a16:creationId xmlns:a16="http://schemas.microsoft.com/office/drawing/2014/main" id="{73896B64-1447-4485-AB8D-C4ACA8726AEE}"/>
                </a:ext>
              </a:extLst>
            </p:cNvPr>
            <p:cNvGrpSpPr/>
            <p:nvPr/>
          </p:nvGrpSpPr>
          <p:grpSpPr>
            <a:xfrm>
              <a:off x="9427801" y="4828198"/>
              <a:ext cx="1423696" cy="369332"/>
              <a:chOff x="9473834" y="1115387"/>
              <a:chExt cx="1423696" cy="369332"/>
            </a:xfrm>
          </p:grpSpPr>
          <p:cxnSp>
            <p:nvCxnSpPr>
              <p:cNvPr id="72" name="Connecteur droit 71">
                <a:extLst>
                  <a:ext uri="{FF2B5EF4-FFF2-40B4-BE49-F238E27FC236}">
                    <a16:creationId xmlns:a16="http://schemas.microsoft.com/office/drawing/2014/main" id="{0DA30079-AFD7-702D-C806-F613A7787F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3834" y="1311549"/>
                <a:ext cx="1029731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3" name="ZoneTexte 72">
                <a:extLst>
                  <a:ext uri="{FF2B5EF4-FFF2-40B4-BE49-F238E27FC236}">
                    <a16:creationId xmlns:a16="http://schemas.microsoft.com/office/drawing/2014/main" id="{4F51C976-7578-364A-3F51-443D95665061}"/>
                  </a:ext>
                </a:extLst>
              </p:cNvPr>
              <p:cNvSpPr txBox="1"/>
              <p:nvPr/>
            </p:nvSpPr>
            <p:spPr>
              <a:xfrm>
                <a:off x="10503565" y="1115387"/>
                <a:ext cx="393965" cy="369332"/>
              </a:xfrm>
              <a:prstGeom prst="rect">
                <a:avLst/>
              </a:prstGeom>
              <a:solidFill>
                <a:srgbClr val="FAE5CF"/>
              </a:solidFill>
              <a:ln>
                <a:solidFill>
                  <a:srgbClr val="FAE5CF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/>
                  <a:t>3</a:t>
                </a:r>
              </a:p>
            </p:txBody>
          </p:sp>
        </p:grpSp>
        <p:grpSp>
          <p:nvGrpSpPr>
            <p:cNvPr id="74" name="Groupe 73">
              <a:extLst>
                <a:ext uri="{FF2B5EF4-FFF2-40B4-BE49-F238E27FC236}">
                  <a16:creationId xmlns:a16="http://schemas.microsoft.com/office/drawing/2014/main" id="{C856158B-9573-AFBE-EE0E-07DF09737C63}"/>
                </a:ext>
              </a:extLst>
            </p:cNvPr>
            <p:cNvGrpSpPr/>
            <p:nvPr/>
          </p:nvGrpSpPr>
          <p:grpSpPr>
            <a:xfrm>
              <a:off x="9427801" y="5626722"/>
              <a:ext cx="1423696" cy="369332"/>
              <a:chOff x="9473834" y="1115387"/>
              <a:chExt cx="1423696" cy="369332"/>
            </a:xfrm>
          </p:grpSpPr>
          <p:cxnSp>
            <p:nvCxnSpPr>
              <p:cNvPr id="75" name="Connecteur droit 74">
                <a:extLst>
                  <a:ext uri="{FF2B5EF4-FFF2-40B4-BE49-F238E27FC236}">
                    <a16:creationId xmlns:a16="http://schemas.microsoft.com/office/drawing/2014/main" id="{7055B779-5E6D-2773-5BB5-3218FC3E99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3834" y="1311549"/>
                <a:ext cx="1029731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6" name="ZoneTexte 75">
                <a:extLst>
                  <a:ext uri="{FF2B5EF4-FFF2-40B4-BE49-F238E27FC236}">
                    <a16:creationId xmlns:a16="http://schemas.microsoft.com/office/drawing/2014/main" id="{A0B6AFF3-C1F4-671C-A029-1522B60F1333}"/>
                  </a:ext>
                </a:extLst>
              </p:cNvPr>
              <p:cNvSpPr txBox="1"/>
              <p:nvPr/>
            </p:nvSpPr>
            <p:spPr>
              <a:xfrm>
                <a:off x="10503565" y="1115387"/>
                <a:ext cx="393965" cy="369332"/>
              </a:xfrm>
              <a:prstGeom prst="rect">
                <a:avLst/>
              </a:prstGeom>
              <a:solidFill>
                <a:srgbClr val="FAE5CF"/>
              </a:solidFill>
              <a:ln>
                <a:solidFill>
                  <a:srgbClr val="FAE5CF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/>
                  <a:t>4</a:t>
                </a:r>
              </a:p>
            </p:txBody>
          </p:sp>
        </p:grp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E128E7BA-E31A-7AA1-50DE-F94A5C6D3785}"/>
              </a:ext>
            </a:extLst>
          </p:cNvPr>
          <p:cNvSpPr/>
          <p:nvPr/>
        </p:nvSpPr>
        <p:spPr>
          <a:xfrm>
            <a:off x="115771" y="-85343"/>
            <a:ext cx="5351968" cy="5847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fr-FR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progression : STI - Physique</a:t>
            </a:r>
          </a:p>
        </p:txBody>
      </p: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B146F0E8-D273-01D2-5083-32ECAF52CC60}"/>
              </a:ext>
            </a:extLst>
          </p:cNvPr>
          <p:cNvGrpSpPr/>
          <p:nvPr/>
        </p:nvGrpSpPr>
        <p:grpSpPr>
          <a:xfrm>
            <a:off x="-3523919" y="-85343"/>
            <a:ext cx="12997754" cy="7327757"/>
            <a:chOff x="-3290239" y="-72247"/>
            <a:chExt cx="12997754" cy="7327757"/>
          </a:xfrm>
        </p:grpSpPr>
        <p:sp>
          <p:nvSpPr>
            <p:cNvPr id="9" name="Arc plein 8">
              <a:extLst>
                <a:ext uri="{FF2B5EF4-FFF2-40B4-BE49-F238E27FC236}">
                  <a16:creationId xmlns:a16="http://schemas.microsoft.com/office/drawing/2014/main" id="{4CE2B69E-0213-6B6D-2282-AC2ACD8DA299}"/>
                </a:ext>
              </a:extLst>
            </p:cNvPr>
            <p:cNvSpPr/>
            <p:nvPr/>
          </p:nvSpPr>
          <p:spPr>
            <a:xfrm>
              <a:off x="-3290239" y="-72247"/>
              <a:ext cx="7327757" cy="7327757"/>
            </a:xfrm>
            <a:prstGeom prst="blockArc">
              <a:avLst>
                <a:gd name="adj1" fmla="val 18900000"/>
                <a:gd name="adj2" fmla="val 2700000"/>
                <a:gd name="adj3" fmla="val 295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04CF57CF-20F7-49FC-3336-042DE2664388}"/>
                </a:ext>
              </a:extLst>
            </p:cNvPr>
            <p:cNvGrpSpPr/>
            <p:nvPr/>
          </p:nvGrpSpPr>
          <p:grpSpPr>
            <a:xfrm>
              <a:off x="5634087" y="6215181"/>
              <a:ext cx="3359021" cy="562542"/>
              <a:chOff x="5556927" y="3056337"/>
              <a:chExt cx="3359021" cy="562542"/>
            </a:xfrm>
          </p:grpSpPr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AEA0AFD8-0AD4-677F-3BB7-8E6F91411983}"/>
                  </a:ext>
                </a:extLst>
              </p:cNvPr>
              <p:cNvSpPr/>
              <p:nvPr/>
            </p:nvSpPr>
            <p:spPr>
              <a:xfrm>
                <a:off x="5556927" y="3056337"/>
                <a:ext cx="3359021" cy="56254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69EDBDDA-3084-03A8-0BEE-9C5386B5A46F}"/>
                  </a:ext>
                </a:extLst>
              </p:cNvPr>
              <p:cNvSpPr txBox="1"/>
              <p:nvPr/>
            </p:nvSpPr>
            <p:spPr>
              <a:xfrm>
                <a:off x="6057351" y="3137553"/>
                <a:ext cx="2649894" cy="400110"/>
              </a:xfrm>
              <a:prstGeom prst="rect">
                <a:avLst/>
              </a:prstGeom>
              <a:noFill/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fr-FR" sz="2000" i="1" cap="all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Evaluations bilan 2</a:t>
                </a:r>
              </a:p>
            </p:txBody>
          </p:sp>
        </p:grpSp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E2490A27-7397-9681-D171-7157FF0FAC95}"/>
                </a:ext>
              </a:extLst>
            </p:cNvPr>
            <p:cNvGrpSpPr/>
            <p:nvPr/>
          </p:nvGrpSpPr>
          <p:grpSpPr>
            <a:xfrm>
              <a:off x="5496499" y="3279026"/>
              <a:ext cx="3359021" cy="562542"/>
              <a:chOff x="5215812" y="3028948"/>
              <a:chExt cx="3359021" cy="562542"/>
            </a:xfrm>
          </p:grpSpPr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6E281A13-FE21-F8A9-25AC-3B3A6D8D3CF4}"/>
                  </a:ext>
                </a:extLst>
              </p:cNvPr>
              <p:cNvSpPr/>
              <p:nvPr/>
            </p:nvSpPr>
            <p:spPr>
              <a:xfrm>
                <a:off x="5215812" y="3028948"/>
                <a:ext cx="3359021" cy="562542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FBE9406-B110-0E55-7F15-FD508C06DC61}"/>
                  </a:ext>
                </a:extLst>
              </p:cNvPr>
              <p:cNvSpPr txBox="1"/>
              <p:nvPr/>
            </p:nvSpPr>
            <p:spPr>
              <a:xfrm>
                <a:off x="5707964" y="3097489"/>
                <a:ext cx="2649894" cy="400110"/>
              </a:xfrm>
              <a:prstGeom prst="rect">
                <a:avLst/>
              </a:prstGeom>
              <a:noFill/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fr-FR" sz="2000" i="1" cap="all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Evaluations bilan 1</a:t>
                </a:r>
              </a:p>
            </p:txBody>
          </p:sp>
        </p:grpSp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D6DA8889-8B24-8089-7CBD-406493EEBBA2}"/>
                </a:ext>
              </a:extLst>
            </p:cNvPr>
            <p:cNvGrpSpPr/>
            <p:nvPr/>
          </p:nvGrpSpPr>
          <p:grpSpPr>
            <a:xfrm>
              <a:off x="2994563" y="931176"/>
              <a:ext cx="6712951" cy="716452"/>
              <a:chOff x="2943763" y="677176"/>
              <a:chExt cx="6712951" cy="716452"/>
            </a:xfrm>
          </p:grpSpPr>
          <p:sp>
            <p:nvSpPr>
              <p:cNvPr id="10" name="Forme libre : forme 9">
                <a:extLst>
                  <a:ext uri="{FF2B5EF4-FFF2-40B4-BE49-F238E27FC236}">
                    <a16:creationId xmlns:a16="http://schemas.microsoft.com/office/drawing/2014/main" id="{555F730A-C2EA-97E8-509E-A78C9BE4C167}"/>
                  </a:ext>
                </a:extLst>
              </p:cNvPr>
              <p:cNvSpPr/>
              <p:nvPr/>
            </p:nvSpPr>
            <p:spPr>
              <a:xfrm>
                <a:off x="3320714" y="748796"/>
                <a:ext cx="6336000" cy="573161"/>
              </a:xfrm>
              <a:custGeom>
                <a:avLst/>
                <a:gdLst>
                  <a:gd name="connsiteX0" fmla="*/ 0 w 7201939"/>
                  <a:gd name="connsiteY0" fmla="*/ 0 h 573161"/>
                  <a:gd name="connsiteX1" fmla="*/ 7201939 w 7201939"/>
                  <a:gd name="connsiteY1" fmla="*/ 0 h 573161"/>
                  <a:gd name="connsiteX2" fmla="*/ 7201939 w 7201939"/>
                  <a:gd name="connsiteY2" fmla="*/ 573161 h 573161"/>
                  <a:gd name="connsiteX3" fmla="*/ 0 w 7201939"/>
                  <a:gd name="connsiteY3" fmla="*/ 573161 h 573161"/>
                  <a:gd name="connsiteX4" fmla="*/ 0 w 7201939"/>
                  <a:gd name="connsiteY4" fmla="*/ 0 h 57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01939" h="573161">
                    <a:moveTo>
                      <a:pt x="0" y="0"/>
                    </a:moveTo>
                    <a:lnTo>
                      <a:pt x="7201939" y="0"/>
                    </a:lnTo>
                    <a:lnTo>
                      <a:pt x="7201939" y="573161"/>
                    </a:lnTo>
                    <a:lnTo>
                      <a:pt x="0" y="5731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contourW="19050" prstMaterial="metal">
                <a:bevelT w="88900" h="203200"/>
                <a:bevelB w="165100" h="2540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2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4947" tIns="50800" rIns="50800" bIns="50800" numCol="1" spcCol="1270" anchor="ctr" anchorCtr="0">
                <a:noAutofit/>
              </a:bodyPr>
              <a:lstStyle/>
              <a:p>
                <a:pPr marL="0" lvl="0" indent="0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fr-FR" sz="2400" kern="1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Grandeurs électriques et mesures</a:t>
                </a:r>
                <a:endParaRPr lang="fr-FR" sz="2400" b="0" kern="1200" spc="50" dirty="0">
                  <a:ln w="12700">
                    <a:prstDash val="dash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CC5BEAE7-DB0B-F95A-E391-7902C4C74E70}"/>
                  </a:ext>
                </a:extLst>
              </p:cNvPr>
              <p:cNvSpPr/>
              <p:nvPr/>
            </p:nvSpPr>
            <p:spPr>
              <a:xfrm>
                <a:off x="2943763" y="677176"/>
                <a:ext cx="716452" cy="716452"/>
              </a:xfrm>
              <a:prstGeom prst="ellipse">
                <a:avLst/>
              </a:prstGeom>
              <a:solidFill>
                <a:srgbClr val="4A856E"/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300000" contourW="12700" prstMaterial="flat">
                <a:bevelT w="177800" h="254000"/>
                <a:bevelB w="152400"/>
              </a:sp3d>
            </p:spPr>
            <p:style>
              <a:lnRef idx="0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fr-FR" dirty="0"/>
              </a:p>
            </p:txBody>
          </p:sp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2BD6432-6946-7121-1655-8306E09EA367}"/>
                  </a:ext>
                </a:extLst>
              </p:cNvPr>
              <p:cNvSpPr txBox="1"/>
              <p:nvPr/>
            </p:nvSpPr>
            <p:spPr>
              <a:xfrm>
                <a:off x="3006383" y="715503"/>
                <a:ext cx="796379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3200" b="1" kern="1200" spc="50" dirty="0">
                    <a:ln w="12700">
                      <a:prstDash val="dash"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S1</a:t>
                </a:r>
                <a:endParaRPr lang="fr-FR" sz="3200" b="1" dirty="0"/>
              </a:p>
            </p:txBody>
          </p:sp>
        </p:grpSp>
        <p:grpSp>
          <p:nvGrpSpPr>
            <p:cNvPr id="34" name="Groupe 33">
              <a:extLst>
                <a:ext uri="{FF2B5EF4-FFF2-40B4-BE49-F238E27FC236}">
                  <a16:creationId xmlns:a16="http://schemas.microsoft.com/office/drawing/2014/main" id="{FEBEE10A-B71B-2DE1-03A3-81022D50E253}"/>
                </a:ext>
              </a:extLst>
            </p:cNvPr>
            <p:cNvGrpSpPr/>
            <p:nvPr/>
          </p:nvGrpSpPr>
          <p:grpSpPr>
            <a:xfrm>
              <a:off x="3455926" y="1737040"/>
              <a:ext cx="6251588" cy="716452"/>
              <a:chOff x="3405126" y="1483040"/>
              <a:chExt cx="6251588" cy="716452"/>
            </a:xfrm>
          </p:grpSpPr>
          <p:sp>
            <p:nvSpPr>
              <p:cNvPr id="13" name="Forme libre : forme 12">
                <a:extLst>
                  <a:ext uri="{FF2B5EF4-FFF2-40B4-BE49-F238E27FC236}">
                    <a16:creationId xmlns:a16="http://schemas.microsoft.com/office/drawing/2014/main" id="{8327B81D-9410-BC1C-FD91-2F5A0ADF8A4F}"/>
                  </a:ext>
                </a:extLst>
              </p:cNvPr>
              <p:cNvSpPr/>
              <p:nvPr/>
            </p:nvSpPr>
            <p:spPr>
              <a:xfrm>
                <a:off x="3792179" y="1566440"/>
                <a:ext cx="5864535" cy="573161"/>
              </a:xfrm>
              <a:custGeom>
                <a:avLst/>
                <a:gdLst>
                  <a:gd name="connsiteX0" fmla="*/ 0 w 6730474"/>
                  <a:gd name="connsiteY0" fmla="*/ 0 h 573161"/>
                  <a:gd name="connsiteX1" fmla="*/ 6730474 w 6730474"/>
                  <a:gd name="connsiteY1" fmla="*/ 0 h 573161"/>
                  <a:gd name="connsiteX2" fmla="*/ 6730474 w 6730474"/>
                  <a:gd name="connsiteY2" fmla="*/ 573161 h 573161"/>
                  <a:gd name="connsiteX3" fmla="*/ 0 w 6730474"/>
                  <a:gd name="connsiteY3" fmla="*/ 573161 h 573161"/>
                  <a:gd name="connsiteX4" fmla="*/ 0 w 6730474"/>
                  <a:gd name="connsiteY4" fmla="*/ 0 h 57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30474" h="573161">
                    <a:moveTo>
                      <a:pt x="0" y="0"/>
                    </a:moveTo>
                    <a:lnTo>
                      <a:pt x="6730474" y="0"/>
                    </a:lnTo>
                    <a:lnTo>
                      <a:pt x="6730474" y="573161"/>
                    </a:lnTo>
                    <a:lnTo>
                      <a:pt x="0" y="5731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contourW="19050" prstMaterial="metal">
                <a:bevelT w="88900" h="203200"/>
                <a:bevelB w="165100" h="2540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4947" tIns="50800" rIns="50800" bIns="50800" numCol="1" spcCol="1270" anchor="ctr" anchorCtr="0">
                <a:noAutofit/>
              </a:bodyPr>
              <a:lstStyle/>
              <a:p>
                <a:pPr marL="0" lvl="0" indent="0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fr-FR" sz="2400" spc="50" dirty="0">
                    <a:ln w="12700">
                      <a:prstDash val="dash"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  <a:r>
                  <a:rPr lang="fr-FR" sz="2400" b="0" kern="1200" spc="50" dirty="0">
                    <a:ln w="12700">
                      <a:prstDash val="dash"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onvertisseur de tension ~/=</a:t>
                </a:r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D99416CA-9701-2F15-2E2D-A9F3BA4B8037}"/>
                  </a:ext>
                </a:extLst>
              </p:cNvPr>
              <p:cNvSpPr/>
              <p:nvPr/>
            </p:nvSpPr>
            <p:spPr>
              <a:xfrm>
                <a:off x="3405126" y="1483040"/>
                <a:ext cx="716452" cy="716452"/>
              </a:xfrm>
              <a:prstGeom prst="ellipse">
                <a:avLst/>
              </a:prstGeom>
              <a:solidFill>
                <a:srgbClr val="A55E12"/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300000" contourW="12700" prstMaterial="flat">
                <a:bevelT w="177800" h="254000"/>
                <a:bevelB w="152400"/>
              </a:sp3d>
            </p:spPr>
            <p:style>
              <a:lnRef idx="0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6C1E149C-10FE-F12A-06A9-980EBC227EC6}"/>
                  </a:ext>
                </a:extLst>
              </p:cNvPr>
              <p:cNvSpPr txBox="1"/>
              <p:nvPr/>
            </p:nvSpPr>
            <p:spPr>
              <a:xfrm>
                <a:off x="3473640" y="1524703"/>
                <a:ext cx="796379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3200" b="1" kern="1200" spc="50" dirty="0">
                    <a:ln w="12700">
                      <a:prstDash val="dash"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S2</a:t>
                </a:r>
                <a:endParaRPr lang="fr-FR" sz="3200" b="1" dirty="0"/>
              </a:p>
            </p:txBody>
          </p:sp>
        </p:grp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6C648982-52BB-7B1D-EAE4-6C3D976AC1BC}"/>
                </a:ext>
              </a:extLst>
            </p:cNvPr>
            <p:cNvGrpSpPr/>
            <p:nvPr/>
          </p:nvGrpSpPr>
          <p:grpSpPr>
            <a:xfrm>
              <a:off x="3681617" y="2566496"/>
              <a:ext cx="6025898" cy="716452"/>
              <a:chOff x="3630817" y="2312496"/>
              <a:chExt cx="6025898" cy="716452"/>
            </a:xfrm>
          </p:grpSpPr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93A4908A-D540-8871-590C-9956BB1FE873}"/>
                  </a:ext>
                </a:extLst>
              </p:cNvPr>
              <p:cNvSpPr/>
              <p:nvPr/>
            </p:nvSpPr>
            <p:spPr>
              <a:xfrm>
                <a:off x="4007769" y="2384084"/>
                <a:ext cx="5648946" cy="573161"/>
              </a:xfrm>
              <a:custGeom>
                <a:avLst/>
                <a:gdLst>
                  <a:gd name="connsiteX0" fmla="*/ 0 w 6514885"/>
                  <a:gd name="connsiteY0" fmla="*/ 0 h 573161"/>
                  <a:gd name="connsiteX1" fmla="*/ 6514885 w 6514885"/>
                  <a:gd name="connsiteY1" fmla="*/ 0 h 573161"/>
                  <a:gd name="connsiteX2" fmla="*/ 6514885 w 6514885"/>
                  <a:gd name="connsiteY2" fmla="*/ 573161 h 573161"/>
                  <a:gd name="connsiteX3" fmla="*/ 0 w 6514885"/>
                  <a:gd name="connsiteY3" fmla="*/ 573161 h 573161"/>
                  <a:gd name="connsiteX4" fmla="*/ 0 w 6514885"/>
                  <a:gd name="connsiteY4" fmla="*/ 0 h 57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4885" h="573161">
                    <a:moveTo>
                      <a:pt x="0" y="0"/>
                    </a:moveTo>
                    <a:lnTo>
                      <a:pt x="6514885" y="0"/>
                    </a:lnTo>
                    <a:lnTo>
                      <a:pt x="6514885" y="573161"/>
                    </a:lnTo>
                    <a:lnTo>
                      <a:pt x="0" y="5731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/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contourW="19050" prstMaterial="metal">
                <a:bevelT w="88900" h="203200"/>
                <a:bevelB w="165100" h="2540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2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4947" tIns="50800" rIns="50800" bIns="50800" numCol="1" spcCol="1270" anchor="ctr" anchorCtr="0">
                <a:noAutofit/>
              </a:bodyPr>
              <a:lstStyle/>
              <a:p>
                <a:pPr marL="0" lvl="0" indent="0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fr-FR" sz="2400" b="0" kern="1200" spc="50" dirty="0">
                    <a:ln w="12700">
                      <a:prstDash val="dash"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Étude d'un temporisateur</a:t>
                </a:r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F2780524-8C73-FDC8-C2E8-F6C7B9CEF277}"/>
                  </a:ext>
                </a:extLst>
              </p:cNvPr>
              <p:cNvSpPr/>
              <p:nvPr/>
            </p:nvSpPr>
            <p:spPr>
              <a:xfrm>
                <a:off x="3630817" y="2312496"/>
                <a:ext cx="716452" cy="716452"/>
              </a:xfrm>
              <a:prstGeom prst="ellipse">
                <a:avLst/>
              </a:prstGeom>
              <a:solidFill>
                <a:srgbClr val="0070BF"/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300000" contourW="12700" prstMaterial="flat">
                <a:bevelT w="177800" h="254000"/>
                <a:bevelB w="152400"/>
              </a:sp3d>
            </p:spPr>
            <p:style>
              <a:lnRef idx="0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7392AE6B-6823-8D63-278E-EDDBE44816A6}"/>
                  </a:ext>
                </a:extLst>
              </p:cNvPr>
              <p:cNvSpPr txBox="1"/>
              <p:nvPr/>
            </p:nvSpPr>
            <p:spPr>
              <a:xfrm>
                <a:off x="3718782" y="2353961"/>
                <a:ext cx="796379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3200" b="1" kern="1200" spc="50" dirty="0">
                    <a:ln w="12700">
                      <a:prstDash val="dash"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</a:t>
                </a:r>
                <a:r>
                  <a:rPr lang="fr-FR" sz="3200" b="1" spc="50" dirty="0">
                    <a:ln w="12700">
                      <a:prstDash val="dash"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  <a:endParaRPr lang="fr-FR" sz="3200" b="1" dirty="0"/>
              </a:p>
            </p:txBody>
          </p:sp>
        </p:grpSp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7ADFBBBD-4104-E585-CE36-8EA4F4784EC2}"/>
                </a:ext>
              </a:extLst>
            </p:cNvPr>
            <p:cNvGrpSpPr/>
            <p:nvPr/>
          </p:nvGrpSpPr>
          <p:grpSpPr>
            <a:xfrm>
              <a:off x="3616320" y="3864031"/>
              <a:ext cx="6091195" cy="716452"/>
              <a:chOff x="3565520" y="3610031"/>
              <a:chExt cx="6091195" cy="716452"/>
            </a:xfrm>
          </p:grpSpPr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5D94D7AE-84C4-66CE-9472-D4CAED7D4D35}"/>
                  </a:ext>
                </a:extLst>
              </p:cNvPr>
              <p:cNvSpPr/>
              <p:nvPr/>
            </p:nvSpPr>
            <p:spPr>
              <a:xfrm>
                <a:off x="4007769" y="3681733"/>
                <a:ext cx="5648946" cy="573161"/>
              </a:xfrm>
              <a:custGeom>
                <a:avLst/>
                <a:gdLst>
                  <a:gd name="connsiteX0" fmla="*/ 0 w 6514885"/>
                  <a:gd name="connsiteY0" fmla="*/ 0 h 573161"/>
                  <a:gd name="connsiteX1" fmla="*/ 6514885 w 6514885"/>
                  <a:gd name="connsiteY1" fmla="*/ 0 h 573161"/>
                  <a:gd name="connsiteX2" fmla="*/ 6514885 w 6514885"/>
                  <a:gd name="connsiteY2" fmla="*/ 573161 h 573161"/>
                  <a:gd name="connsiteX3" fmla="*/ 0 w 6514885"/>
                  <a:gd name="connsiteY3" fmla="*/ 573161 h 573161"/>
                  <a:gd name="connsiteX4" fmla="*/ 0 w 6514885"/>
                  <a:gd name="connsiteY4" fmla="*/ 0 h 57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4885" h="573161">
                    <a:moveTo>
                      <a:pt x="0" y="0"/>
                    </a:moveTo>
                    <a:lnTo>
                      <a:pt x="6514885" y="0"/>
                    </a:lnTo>
                    <a:lnTo>
                      <a:pt x="6514885" y="573161"/>
                    </a:lnTo>
                    <a:lnTo>
                      <a:pt x="0" y="5731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9200"/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contourW="19050" prstMaterial="metal">
                <a:bevelT w="88900" h="203200"/>
                <a:bevelB w="165100" h="2540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2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4947" tIns="50800" rIns="50800" bIns="50800" numCol="1" spcCol="1270" anchor="ctr" anchorCtr="0">
                <a:noAutofit/>
              </a:bodyPr>
              <a:lstStyle/>
              <a:p>
                <a:pPr marL="0" lvl="0" indent="0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fr-FR" sz="2400" spc="50" dirty="0">
                    <a:ln w="12700">
                      <a:prstDash val="dash"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A</a:t>
                </a:r>
                <a:r>
                  <a:rPr lang="fr-FR" sz="2400" b="0" kern="1200" spc="50" dirty="0">
                    <a:ln w="12700">
                      <a:prstDash val="dash"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justement automatique de luminosité  </a:t>
                </a:r>
              </a:p>
            </p:txBody>
          </p: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4C075365-91B2-E729-5F44-F5FE1DFF4D29}"/>
                  </a:ext>
                </a:extLst>
              </p:cNvPr>
              <p:cNvSpPr/>
              <p:nvPr/>
            </p:nvSpPr>
            <p:spPr>
              <a:xfrm>
                <a:off x="3565520" y="3610031"/>
                <a:ext cx="716452" cy="716452"/>
              </a:xfrm>
              <a:prstGeom prst="ellipse">
                <a:avLst/>
              </a:prstGeom>
              <a:solidFill>
                <a:srgbClr val="BF9100"/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300000" contourW="12700" prstMaterial="flat">
                <a:bevelT w="177800" h="254000"/>
                <a:bevelB w="152400"/>
              </a:sp3d>
            </p:spPr>
            <p:style>
              <a:lnRef idx="0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16D636D3-FA06-41C0-244B-E4BB90AA2D75}"/>
                  </a:ext>
                </a:extLst>
              </p:cNvPr>
              <p:cNvSpPr txBox="1"/>
              <p:nvPr/>
            </p:nvSpPr>
            <p:spPr>
              <a:xfrm>
                <a:off x="3630038" y="3639638"/>
                <a:ext cx="796379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3200" b="1" kern="1200" spc="50" dirty="0">
                    <a:ln w="12700">
                      <a:prstDash val="dash"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S4</a:t>
                </a:r>
                <a:endParaRPr lang="fr-FR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Groupe 36">
              <a:extLst>
                <a:ext uri="{FF2B5EF4-FFF2-40B4-BE49-F238E27FC236}">
                  <a16:creationId xmlns:a16="http://schemas.microsoft.com/office/drawing/2014/main" id="{569F0818-D5D0-04BB-1A1A-A87F75DD2A82}"/>
                </a:ext>
              </a:extLst>
            </p:cNvPr>
            <p:cNvGrpSpPr/>
            <p:nvPr/>
          </p:nvGrpSpPr>
          <p:grpSpPr>
            <a:xfrm>
              <a:off x="3456700" y="4686332"/>
              <a:ext cx="6250814" cy="716452"/>
              <a:chOff x="3405900" y="4432332"/>
              <a:chExt cx="6250814" cy="716452"/>
            </a:xfrm>
          </p:grpSpPr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F79DB540-B602-96F5-691D-50C03CB11E56}"/>
                  </a:ext>
                </a:extLst>
              </p:cNvPr>
              <p:cNvSpPr/>
              <p:nvPr/>
            </p:nvSpPr>
            <p:spPr>
              <a:xfrm>
                <a:off x="3792179" y="4485380"/>
                <a:ext cx="5864535" cy="573161"/>
              </a:xfrm>
              <a:custGeom>
                <a:avLst/>
                <a:gdLst>
                  <a:gd name="connsiteX0" fmla="*/ 0 w 6730474"/>
                  <a:gd name="connsiteY0" fmla="*/ 0 h 573161"/>
                  <a:gd name="connsiteX1" fmla="*/ 6730474 w 6730474"/>
                  <a:gd name="connsiteY1" fmla="*/ 0 h 573161"/>
                  <a:gd name="connsiteX2" fmla="*/ 6730474 w 6730474"/>
                  <a:gd name="connsiteY2" fmla="*/ 573161 h 573161"/>
                  <a:gd name="connsiteX3" fmla="*/ 0 w 6730474"/>
                  <a:gd name="connsiteY3" fmla="*/ 573161 h 573161"/>
                  <a:gd name="connsiteX4" fmla="*/ 0 w 6730474"/>
                  <a:gd name="connsiteY4" fmla="*/ 0 h 57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30474" h="573161">
                    <a:moveTo>
                      <a:pt x="0" y="0"/>
                    </a:moveTo>
                    <a:lnTo>
                      <a:pt x="6730474" y="0"/>
                    </a:lnTo>
                    <a:lnTo>
                      <a:pt x="6730474" y="573161"/>
                    </a:lnTo>
                    <a:lnTo>
                      <a:pt x="0" y="5731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7834"/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contourW="19050" prstMaterial="metal">
                <a:bevelT w="88900" h="203200"/>
                <a:bevelB w="165100" h="2540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2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4947" tIns="50800" rIns="50800" bIns="50800" numCol="1" spcCol="1270" anchor="ctr" anchorCtr="0">
                <a:noAutofit/>
              </a:bodyPr>
              <a:lstStyle/>
              <a:p>
                <a:pPr marL="0" lvl="0" indent="0" algn="l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fr-FR" sz="2400" spc="50" dirty="0">
                    <a:ln w="12700">
                      <a:prstDash val="dash"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T</a:t>
                </a:r>
                <a:r>
                  <a:rPr lang="fr-FR" sz="2400" b="0" kern="1200" spc="50" dirty="0">
                    <a:ln w="12700">
                      <a:prstDash val="dash"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élémètre à ultrasons</a:t>
                </a:r>
              </a:p>
            </p:txBody>
          </p:sp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372C9C6C-5CE1-7E35-311D-1EFA453607A1}"/>
                  </a:ext>
                </a:extLst>
              </p:cNvPr>
              <p:cNvSpPr/>
              <p:nvPr/>
            </p:nvSpPr>
            <p:spPr>
              <a:xfrm>
                <a:off x="3405900" y="4432332"/>
                <a:ext cx="716452" cy="716452"/>
              </a:xfrm>
              <a:prstGeom prst="ellipse">
                <a:avLst/>
              </a:prstGeom>
              <a:solidFill>
                <a:srgbClr val="667834"/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300000" contourW="12700" prstMaterial="flat">
                <a:bevelT w="177800" h="254000"/>
                <a:bevelB w="152400"/>
              </a:sp3d>
            </p:spPr>
            <p:style>
              <a:lnRef idx="0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ZoneTexte 30">
                <a:extLst>
                  <a:ext uri="{FF2B5EF4-FFF2-40B4-BE49-F238E27FC236}">
                    <a16:creationId xmlns:a16="http://schemas.microsoft.com/office/drawing/2014/main" id="{0F20A44D-24FB-28DB-01B8-415F09BF22B7}"/>
                  </a:ext>
                </a:extLst>
              </p:cNvPr>
              <p:cNvSpPr txBox="1"/>
              <p:nvPr/>
            </p:nvSpPr>
            <p:spPr>
              <a:xfrm>
                <a:off x="3470882" y="4462489"/>
                <a:ext cx="796379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3200" b="1" kern="1200" spc="50" dirty="0">
                    <a:ln w="12700">
                      <a:prstDash val="dash"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S5</a:t>
                </a:r>
                <a:endParaRPr lang="fr-FR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Groupe 37">
              <a:extLst>
                <a:ext uri="{FF2B5EF4-FFF2-40B4-BE49-F238E27FC236}">
                  <a16:creationId xmlns:a16="http://schemas.microsoft.com/office/drawing/2014/main" id="{8C42CB6E-B292-E76A-7A23-CDCA88F8EC88}"/>
                </a:ext>
              </a:extLst>
            </p:cNvPr>
            <p:cNvGrpSpPr/>
            <p:nvPr/>
          </p:nvGrpSpPr>
          <p:grpSpPr>
            <a:xfrm>
              <a:off x="3013220" y="5471340"/>
              <a:ext cx="6694294" cy="716452"/>
              <a:chOff x="2962420" y="5217340"/>
              <a:chExt cx="6694294" cy="716452"/>
            </a:xfrm>
          </p:grpSpPr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5AA7A0F6-526D-AA1A-ED0C-6C2B8AF34CAD}"/>
                  </a:ext>
                </a:extLst>
              </p:cNvPr>
              <p:cNvSpPr/>
              <p:nvPr/>
            </p:nvSpPr>
            <p:spPr>
              <a:xfrm>
                <a:off x="3311383" y="5289028"/>
                <a:ext cx="6345331" cy="573161"/>
              </a:xfrm>
              <a:custGeom>
                <a:avLst/>
                <a:gdLst>
                  <a:gd name="connsiteX0" fmla="*/ 0 w 7201939"/>
                  <a:gd name="connsiteY0" fmla="*/ 0 h 573161"/>
                  <a:gd name="connsiteX1" fmla="*/ 7201939 w 7201939"/>
                  <a:gd name="connsiteY1" fmla="*/ 0 h 573161"/>
                  <a:gd name="connsiteX2" fmla="*/ 7201939 w 7201939"/>
                  <a:gd name="connsiteY2" fmla="*/ 573161 h 573161"/>
                  <a:gd name="connsiteX3" fmla="*/ 0 w 7201939"/>
                  <a:gd name="connsiteY3" fmla="*/ 573161 h 573161"/>
                  <a:gd name="connsiteX4" fmla="*/ 0 w 7201939"/>
                  <a:gd name="connsiteY4" fmla="*/ 0 h 57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01939" h="573161">
                    <a:moveTo>
                      <a:pt x="0" y="0"/>
                    </a:moveTo>
                    <a:lnTo>
                      <a:pt x="7201939" y="0"/>
                    </a:lnTo>
                    <a:lnTo>
                      <a:pt x="7201939" y="573161"/>
                    </a:lnTo>
                    <a:lnTo>
                      <a:pt x="0" y="5731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contourW="19050" prstMaterial="metal">
                <a:bevelT w="88900" h="203200"/>
                <a:bevelB w="165100" h="2540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2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4947" tIns="50800" rIns="50800" bIns="50800" numCol="1" spcCol="1270" anchor="ctr" anchorCtr="0">
                <a:noAutofit/>
              </a:bodyPr>
              <a:lstStyle/>
              <a:p>
                <a:pPr marL="0" lvl="0" indent="0" algn="l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fr-FR" sz="2400" spc="50" dirty="0">
                    <a:ln w="12700">
                      <a:prstDash val="dash"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  <a:r>
                  <a:rPr lang="fr-FR" sz="2400" b="0" kern="1200" spc="50" dirty="0">
                    <a:ln w="12700">
                      <a:prstDash val="dash"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ommande sonore d’éclairage</a:t>
                </a:r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9F74216D-8CB3-1FA0-9ABF-E56E27434FD7}"/>
                  </a:ext>
                </a:extLst>
              </p:cNvPr>
              <p:cNvSpPr/>
              <p:nvPr/>
            </p:nvSpPr>
            <p:spPr>
              <a:xfrm>
                <a:off x="2962420" y="5217340"/>
                <a:ext cx="716452" cy="716452"/>
              </a:xfrm>
              <a:prstGeom prst="ellipse">
                <a:avLst/>
              </a:prstGeom>
              <a:solidFill>
                <a:srgbClr val="ED6E4A"/>
              </a:solidFill>
              <a:scene3d>
                <a:camera prst="orthographicFront">
                  <a:rot lat="0" lon="0" rev="0"/>
                </a:camera>
                <a:lightRig rig="contrasting" dir="t">
                  <a:rot lat="0" lon="0" rev="1200000"/>
                </a:lightRig>
              </a:scene3d>
              <a:sp3d z="300000" contourW="12700" prstMaterial="flat">
                <a:bevelT w="177800" h="254000"/>
                <a:bevelB w="152400"/>
              </a:sp3d>
            </p:spPr>
            <p:style>
              <a:lnRef idx="0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8C318B70-375B-CAF0-6A53-59AC01DC8D1C}"/>
                  </a:ext>
                </a:extLst>
              </p:cNvPr>
              <p:cNvSpPr txBox="1"/>
              <p:nvPr/>
            </p:nvSpPr>
            <p:spPr>
              <a:xfrm>
                <a:off x="3004720" y="5256161"/>
                <a:ext cx="796379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3200" b="1" kern="1200" spc="50" dirty="0">
                    <a:ln w="12700">
                      <a:prstDash val="dash"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S6</a:t>
                </a:r>
                <a:endParaRPr lang="fr-FR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00A8F974-F97B-2EAA-BBBB-1F01A5A44FB3}"/>
                </a:ext>
              </a:extLst>
            </p:cNvPr>
            <p:cNvGrpSpPr/>
            <p:nvPr/>
          </p:nvGrpSpPr>
          <p:grpSpPr>
            <a:xfrm>
              <a:off x="2202289" y="574645"/>
              <a:ext cx="822754" cy="5952692"/>
              <a:chOff x="10085087" y="445767"/>
              <a:chExt cx="822754" cy="5952692"/>
            </a:xfrm>
          </p:grpSpPr>
          <p:sp>
            <p:nvSpPr>
              <p:cNvPr id="3" name="Flèche : double flèche horizontale 2">
                <a:extLst>
                  <a:ext uri="{FF2B5EF4-FFF2-40B4-BE49-F238E27FC236}">
                    <a16:creationId xmlns:a16="http://schemas.microsoft.com/office/drawing/2014/main" id="{85572C0F-3804-E946-823D-2D7509E76323}"/>
                  </a:ext>
                </a:extLst>
              </p:cNvPr>
              <p:cNvSpPr/>
              <p:nvPr/>
            </p:nvSpPr>
            <p:spPr>
              <a:xfrm rot="16200000">
                <a:off x="7520118" y="3010736"/>
                <a:ext cx="5952692" cy="822754"/>
              </a:xfrm>
              <a:prstGeom prst="leftRightArrow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8CB37E1-87E0-868F-CFB6-6857BB219E88}"/>
                  </a:ext>
                </a:extLst>
              </p:cNvPr>
              <p:cNvSpPr/>
              <p:nvPr/>
            </p:nvSpPr>
            <p:spPr>
              <a:xfrm rot="16200000">
                <a:off x="9118973" y="2862734"/>
                <a:ext cx="2706690" cy="46166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square" anchor="ctr">
                <a:spAutoFit/>
              </a:bodyPr>
              <a:lstStyle/>
              <a:p>
                <a:pPr algn="ctr"/>
                <a:r>
                  <a:rPr lang="fr-FR" sz="2400" i="1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4 périodes</a:t>
                </a:r>
              </a:p>
            </p:txBody>
          </p:sp>
        </p:grpSp>
      </p:grpSp>
      <p:sp>
        <p:nvSpPr>
          <p:cNvPr id="8" name="Espace réservé du numéro de diapositive 4">
            <a:extLst>
              <a:ext uri="{FF2B5EF4-FFF2-40B4-BE49-F238E27FC236}">
                <a16:creationId xmlns:a16="http://schemas.microsoft.com/office/drawing/2014/main" id="{CD619DEA-B3EF-54CB-24D3-8E75A2D719B1}"/>
              </a:ext>
            </a:extLst>
          </p:cNvPr>
          <p:cNvSpPr txBox="1">
            <a:spLocks/>
          </p:cNvSpPr>
          <p:nvPr/>
        </p:nvSpPr>
        <p:spPr bwMode="gray">
          <a:xfrm>
            <a:off x="77907" y="502255"/>
            <a:ext cx="4504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8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E4D2F6C9-032F-E5BA-FBCB-05DCE9B4E1D7}"/>
              </a:ext>
            </a:extLst>
          </p:cNvPr>
          <p:cNvSpPr txBox="1"/>
          <p:nvPr/>
        </p:nvSpPr>
        <p:spPr>
          <a:xfrm>
            <a:off x="9328400" y="524392"/>
            <a:ext cx="26522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Nombre de séances</a:t>
            </a:r>
          </a:p>
        </p:txBody>
      </p:sp>
    </p:spTree>
    <p:extLst>
      <p:ext uri="{BB962C8B-B14F-4D97-AF65-F5344CB8AC3E}">
        <p14:creationId xmlns:p14="http://schemas.microsoft.com/office/powerpoint/2010/main" val="307131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2C912F11-2D09-6671-311A-F27DDE7A5158}"/>
              </a:ext>
            </a:extLst>
          </p:cNvPr>
          <p:cNvSpPr/>
          <p:nvPr/>
        </p:nvSpPr>
        <p:spPr>
          <a:xfrm>
            <a:off x="274320" y="3302000"/>
            <a:ext cx="11826240" cy="5689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9ADC0FFD-01FB-BACA-A72E-89B44FFFB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233065"/>
              </p:ext>
            </p:extLst>
          </p:nvPr>
        </p:nvGraphicFramePr>
        <p:xfrm>
          <a:off x="287025" y="741680"/>
          <a:ext cx="11821150" cy="25603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98891">
                  <a:extLst>
                    <a:ext uri="{9D8B030D-6E8A-4147-A177-3AD203B41FA5}">
                      <a16:colId xmlns:a16="http://schemas.microsoft.com/office/drawing/2014/main" val="4195212866"/>
                    </a:ext>
                  </a:extLst>
                </a:gridCol>
                <a:gridCol w="4790104">
                  <a:extLst>
                    <a:ext uri="{9D8B030D-6E8A-4147-A177-3AD203B41FA5}">
                      <a16:colId xmlns:a16="http://schemas.microsoft.com/office/drawing/2014/main" val="6423926"/>
                    </a:ext>
                  </a:extLst>
                </a:gridCol>
                <a:gridCol w="4040155">
                  <a:extLst>
                    <a:ext uri="{9D8B030D-6E8A-4147-A177-3AD203B41FA5}">
                      <a16:colId xmlns:a16="http://schemas.microsoft.com/office/drawing/2014/main" val="3661047827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53192366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794235228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18357460"/>
                    </a:ext>
                  </a:extLst>
                </a:gridCol>
                <a:gridCol w="424785">
                  <a:extLst>
                    <a:ext uri="{9D8B030D-6E8A-4147-A177-3AD203B41FA5}">
                      <a16:colId xmlns:a16="http://schemas.microsoft.com/office/drawing/2014/main" val="530512120"/>
                    </a:ext>
                  </a:extLst>
                </a:gridCol>
                <a:gridCol w="439215">
                  <a:extLst>
                    <a:ext uri="{9D8B030D-6E8A-4147-A177-3AD203B41FA5}">
                      <a16:colId xmlns:a16="http://schemas.microsoft.com/office/drawing/2014/main" val="47775689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27122863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endParaRPr lang="fr-FR" sz="1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7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0" i="1" u="none" strike="noStrike" kern="1200" baseline="0" dirty="0">
                        <a:solidFill>
                          <a:srgbClr val="AC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4A85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A55E1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70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cell3D prstMaterial="dkEdge">
                      <a:bevel/>
                      <a:lightRig rig="flood" dir="t"/>
                    </a:cell3D>
                    <a:solidFill>
                      <a:srgbClr val="BF91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66783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ED6E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726575"/>
                  </a:ext>
                </a:extLst>
              </a:tr>
              <a:tr h="0">
                <a:tc rowSpan="6"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STI</a:t>
                      </a: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C04 : Analyser</a:t>
                      </a: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une structure matérielle et logicielle</a:t>
                      </a:r>
                      <a:endParaRPr lang="fr-FR" sz="17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strike="noStrike" kern="1200" baseline="0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Circuits, composants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fr-FR" sz="1800" b="0" i="1" u="none" strike="noStrike" kern="12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56111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C05 : Concevoir</a:t>
                      </a: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une structure matérielle et logicielle</a:t>
                      </a:r>
                      <a:endParaRPr lang="fr-FR" sz="17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strike="noStrike" kern="1200" baseline="0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Étude et conception de produits électroniques</a:t>
                      </a:r>
                      <a:endParaRPr lang="fr-FR" sz="1600" b="0" i="1" dirty="0">
                        <a:solidFill>
                          <a:srgbClr val="AC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0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2048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C06 : Valider</a:t>
                      </a: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une structure matérielle et logicielle</a:t>
                      </a:r>
                      <a:endParaRPr lang="fr-FR" sz="17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strike="noStrike" kern="1200" baseline="0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Tests et essais, appareils de mesures</a:t>
                      </a:r>
                      <a:endParaRPr lang="fr-FR" sz="1600" b="0" i="1" dirty="0">
                        <a:solidFill>
                          <a:srgbClr val="AC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fr-FR" sz="18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fr-FR" sz="1800" b="0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5724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C07 : Réaliser</a:t>
                      </a: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des maquettes et prototypes</a:t>
                      </a:r>
                      <a:endParaRPr lang="fr-FR" sz="17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Langage de programmation</a:t>
                      </a:r>
                      <a:endParaRPr lang="fr-FR" sz="1600" b="0" i="1" dirty="0">
                        <a:solidFill>
                          <a:srgbClr val="AC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0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0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93516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C09 : Installer</a:t>
                      </a: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système électronique</a:t>
                      </a:r>
                      <a:endParaRPr lang="fr-FR" sz="17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strike="noStrike" kern="1200" baseline="0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Assemblage d’ensembles électroniques</a:t>
                      </a:r>
                      <a:endParaRPr lang="fr-FR" sz="1600" b="0" i="1" dirty="0">
                        <a:solidFill>
                          <a:srgbClr val="AC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0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93799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fr-FR" sz="1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C11 : Maintenir</a:t>
                      </a:r>
                      <a:r>
                        <a:rPr lang="fr-FR" sz="1700" b="0" u="none" strike="noStrike" kern="1200" cap="none" baseline="0" dirty="0">
                          <a:solidFill>
                            <a:srgbClr val="231F2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un système électronique</a:t>
                      </a:r>
                      <a:endParaRPr lang="fr-FR" sz="1700" b="0" i="1" u="non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strike="noStrike" kern="1200" cap="none" baseline="0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Caractérisations des signaux</a:t>
                      </a:r>
                      <a:endParaRPr lang="fr-FR" sz="1600" b="0" i="1" u="none" dirty="0">
                        <a:solidFill>
                          <a:srgbClr val="AC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fr-FR" sz="18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fr-FR" sz="18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92936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8782EC3-E84D-4A1D-18B0-0CF87458A3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430077"/>
              </p:ext>
            </p:extLst>
          </p:nvPr>
        </p:nvGraphicFramePr>
        <p:xfrm>
          <a:off x="283218" y="3388360"/>
          <a:ext cx="9229150" cy="20653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98891">
                  <a:extLst>
                    <a:ext uri="{9D8B030D-6E8A-4147-A177-3AD203B41FA5}">
                      <a16:colId xmlns:a16="http://schemas.microsoft.com/office/drawing/2014/main" val="4195212866"/>
                    </a:ext>
                  </a:extLst>
                </a:gridCol>
                <a:gridCol w="4790104">
                  <a:extLst>
                    <a:ext uri="{9D8B030D-6E8A-4147-A177-3AD203B41FA5}">
                      <a16:colId xmlns:a16="http://schemas.microsoft.com/office/drawing/2014/main" val="6423926"/>
                    </a:ext>
                  </a:extLst>
                </a:gridCol>
                <a:gridCol w="4040155">
                  <a:extLst>
                    <a:ext uri="{9D8B030D-6E8A-4147-A177-3AD203B41FA5}">
                      <a16:colId xmlns:a16="http://schemas.microsoft.com/office/drawing/2014/main" val="3661047827"/>
                    </a:ext>
                  </a:extLst>
                </a:gridCol>
              </a:tblGrid>
              <a:tr h="0">
                <a:tc rowSpan="5">
                  <a:txBody>
                    <a:bodyPr/>
                    <a:lstStyle/>
                    <a:p>
                      <a:pPr algn="ctr"/>
                      <a:r>
                        <a:rPr lang="fr-FR" sz="18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Physique</a:t>
                      </a: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8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Thème n°1 </a:t>
                      </a:r>
                      <a:r>
                        <a:rPr lang="fr-FR" sz="1800" b="0" i="0" u="none" strike="noStrike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 Acquérir l’information</a:t>
                      </a:r>
                      <a:endParaRPr lang="fr-FR" sz="18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strike="noStrike" kern="1200" baseline="0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 grandeur mesurée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56111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8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Thème n°2 </a:t>
                      </a:r>
                      <a:r>
                        <a:rPr lang="fr-FR" sz="1800" b="0" i="0" u="none" strike="noStrike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 Traiter l’information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strike="noStrike" kern="1200" baseline="0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 chaîne de mesure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204869"/>
                  </a:ext>
                </a:extLst>
              </a:tr>
              <a:tr h="3773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Thème n°3 </a:t>
                      </a:r>
                      <a:r>
                        <a:rPr lang="fr-FR" sz="1800" b="0" i="0" u="none" strike="noStrike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 Transporter l’information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strike="noStrike" kern="1200" baseline="0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Les ondes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572403"/>
                  </a:ext>
                </a:extLst>
              </a:tr>
              <a:tr h="3773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Thème n°4 </a:t>
                      </a:r>
                      <a:r>
                        <a:rPr lang="fr-FR" sz="1800" b="0" i="0" u="none" strike="noStrike" kern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 Utiliser l’information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strike="noStrike" kern="1200" baseline="0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Commande d’actionneurs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134983"/>
                  </a:ext>
                </a:extLst>
              </a:tr>
              <a:tr h="37735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Connaissances transversales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strike="noStrike" kern="1200" baseline="0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Lois générales de l’électricité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u="none" strike="noStrike" kern="1200" baseline="0" dirty="0">
                          <a:solidFill>
                            <a:srgbClr val="AC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Caractérisations temporelles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935165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FB34ACE2-26DD-E6A6-BF3C-A973D976B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403924"/>
              </p:ext>
            </p:extLst>
          </p:nvPr>
        </p:nvGraphicFramePr>
        <p:xfrm>
          <a:off x="9508560" y="3388360"/>
          <a:ext cx="2592000" cy="206071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1328119317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776058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6203301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3376520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755068202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543015577"/>
                    </a:ext>
                  </a:extLst>
                </a:gridCol>
              </a:tblGrid>
              <a:tr h="33474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fr-FR" sz="18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fr-FR" sz="1800" b="0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194543"/>
                  </a:ext>
                </a:extLst>
              </a:tr>
              <a:tr h="33474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0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fr-FR" sz="18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150889"/>
                  </a:ext>
                </a:extLst>
              </a:tr>
              <a:tr h="33474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0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0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5789507"/>
                  </a:ext>
                </a:extLst>
              </a:tr>
              <a:tr h="39427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0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0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421646"/>
                  </a:ext>
                </a:extLst>
              </a:tr>
              <a:tr h="56916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fr-FR" sz="18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lang="fr-FR" sz="18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5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210903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C83A120-F874-A00D-3C64-42E56DB71C6D}"/>
              </a:ext>
            </a:extLst>
          </p:cNvPr>
          <p:cNvSpPr/>
          <p:nvPr/>
        </p:nvSpPr>
        <p:spPr>
          <a:xfrm>
            <a:off x="115770" y="-85343"/>
            <a:ext cx="6658253" cy="5847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fr-FR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compétences visées : STI - Physique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53FB6B5-7973-64AC-87AE-77C4117C4DE9}"/>
              </a:ext>
            </a:extLst>
          </p:cNvPr>
          <p:cNvSpPr txBox="1">
            <a:spLocks/>
          </p:cNvSpPr>
          <p:nvPr/>
        </p:nvSpPr>
        <p:spPr bwMode="gray">
          <a:xfrm>
            <a:off x="77907" y="502255"/>
            <a:ext cx="4504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rgbClr val="FE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86685B-2977-D546-9E3D-3CA676A47F0C}" type="slidenum">
              <a:rPr lang="fr-FR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9</a:t>
            </a:fld>
            <a:endParaRPr lang="fr-F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993654"/>
      </p:ext>
    </p:extLst>
  </p:cSld>
  <p:clrMapOvr>
    <a:masterClrMapping/>
  </p:clrMapOvr>
</p:sld>
</file>

<file path=ppt/theme/theme1.xml><?xml version="1.0" encoding="utf-8"?>
<a:theme xmlns:a="http://schemas.openxmlformats.org/drawingml/2006/main" name="Brin">
  <a:themeElements>
    <a:clrScheme name="Bri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Bri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ri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4003</TotalTime>
  <Words>1302</Words>
  <Application>Microsoft Office PowerPoint</Application>
  <PresentationFormat>Grand écran</PresentationFormat>
  <Paragraphs>421</Paragraphs>
  <Slides>22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1" baseType="lpstr">
      <vt:lpstr>Aptos</vt:lpstr>
      <vt:lpstr>Aptos Display</vt:lpstr>
      <vt:lpstr>Arial</vt:lpstr>
      <vt:lpstr>Calibri</vt:lpstr>
      <vt:lpstr>Cambria Math</vt:lpstr>
      <vt:lpstr>Century Gothic</vt:lpstr>
      <vt:lpstr>Wingdings</vt:lpstr>
      <vt:lpstr>Wingdings 3</vt:lpstr>
      <vt:lpstr>Brin</vt:lpstr>
      <vt:lpstr>BTS CIEL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Académie de Lille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BTS CIEL</dc:title>
  <dc:creator>M. ACHANI</dc:creator>
  <cp:lastModifiedBy>M. ACHANI</cp:lastModifiedBy>
  <cp:revision>234</cp:revision>
  <dcterms:created xsi:type="dcterms:W3CDTF">2020-10-20T02:30:57Z</dcterms:created>
  <dcterms:modified xsi:type="dcterms:W3CDTF">2024-02-20T06:40:08Z</dcterms:modified>
</cp:coreProperties>
</file>