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69" r:id="rId2"/>
    <p:sldId id="280" r:id="rId3"/>
    <p:sldId id="286" r:id="rId4"/>
    <p:sldId id="257" r:id="rId5"/>
    <p:sldId id="281" r:id="rId6"/>
    <p:sldId id="285"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927127F-CEE8-4CA0-90D7-099018EEE5D1}" v="1" dt="2020-10-21T08:15:45.233"/>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85949" autoAdjust="0"/>
  </p:normalViewPr>
  <p:slideViewPr>
    <p:cSldViewPr snapToGrid="0">
      <p:cViewPr varScale="1">
        <p:scale>
          <a:sx n="66" d="100"/>
          <a:sy n="66" d="100"/>
        </p:scale>
        <p:origin x="600" y="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5CE9E75-10AD-43B5-ABC4-6C8B30D4BD71}" type="datetimeFigureOut">
              <a:rPr lang="fr-FR" smtClean="0"/>
              <a:t>26/02/2024</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0AE5035-B166-4B0D-A587-4618D6438EC7}" type="slidenum">
              <a:rPr lang="fr-FR" smtClean="0"/>
              <a:t>‹N°›</a:t>
            </a:fld>
            <a:endParaRPr lang="fr-FR"/>
          </a:p>
        </p:txBody>
      </p:sp>
    </p:spTree>
    <p:extLst>
      <p:ext uri="{BB962C8B-B14F-4D97-AF65-F5344CB8AC3E}">
        <p14:creationId xmlns:p14="http://schemas.microsoft.com/office/powerpoint/2010/main" val="1639648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90AE5035-B166-4B0D-A587-4618D6438EC7}" type="slidenum">
              <a:rPr lang="fr-FR" smtClean="0"/>
              <a:t>1</a:t>
            </a:fld>
            <a:endParaRPr lang="fr-FR"/>
          </a:p>
        </p:txBody>
      </p:sp>
    </p:spTree>
    <p:extLst>
      <p:ext uri="{BB962C8B-B14F-4D97-AF65-F5344CB8AC3E}">
        <p14:creationId xmlns:p14="http://schemas.microsoft.com/office/powerpoint/2010/main" val="8723300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t>Une étude prospective pour identifier les besoins en emplois et les besoins en compétences pour l’ensemble de la filière électrique (200 000 nouveaux emplois d’ici 2030) notamment pour la rénovation énergétiques des bâtiments et le déploiement des ENR en raison de la PPE.</a:t>
            </a:r>
            <a:endParaRPr lang="fr-FR" dirty="0"/>
          </a:p>
        </p:txBody>
      </p:sp>
      <p:sp>
        <p:nvSpPr>
          <p:cNvPr id="4" name="Espace réservé du numéro de diapositive 3"/>
          <p:cNvSpPr>
            <a:spLocks noGrp="1"/>
          </p:cNvSpPr>
          <p:nvPr>
            <p:ph type="sldNum" sz="quarter" idx="10"/>
          </p:nvPr>
        </p:nvSpPr>
        <p:spPr/>
        <p:txBody>
          <a:bodyPr/>
          <a:lstStyle/>
          <a:p>
            <a:fld id="{90AE5035-B166-4B0D-A587-4618D6438EC7}" type="slidenum">
              <a:rPr lang="fr-FR" smtClean="0"/>
              <a:t>2</a:t>
            </a:fld>
            <a:endParaRPr lang="fr-FR"/>
          </a:p>
        </p:txBody>
      </p:sp>
    </p:spTree>
    <p:extLst>
      <p:ext uri="{BB962C8B-B14F-4D97-AF65-F5344CB8AC3E}">
        <p14:creationId xmlns:p14="http://schemas.microsoft.com/office/powerpoint/2010/main" val="23829396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t>Une étude prospective pour identifier les besoins en emplois et les besoins en compétences pour l’ensemble de la filière électrique (200 000 nouveaux emplois d’ici 2030) notamment pour la rénovation énergétiques des bâtiments et le déploiement des ENR en raison de la PPE.</a:t>
            </a:r>
            <a:endParaRPr lang="fr-FR" dirty="0"/>
          </a:p>
        </p:txBody>
      </p:sp>
      <p:sp>
        <p:nvSpPr>
          <p:cNvPr id="4" name="Espace réservé du numéro de diapositive 3"/>
          <p:cNvSpPr>
            <a:spLocks noGrp="1"/>
          </p:cNvSpPr>
          <p:nvPr>
            <p:ph type="sldNum" sz="quarter" idx="10"/>
          </p:nvPr>
        </p:nvSpPr>
        <p:spPr/>
        <p:txBody>
          <a:bodyPr/>
          <a:lstStyle/>
          <a:p>
            <a:fld id="{90AE5035-B166-4B0D-A587-4618D6438EC7}" type="slidenum">
              <a:rPr lang="fr-FR" smtClean="0"/>
              <a:t>3</a:t>
            </a:fld>
            <a:endParaRPr lang="fr-FR"/>
          </a:p>
        </p:txBody>
      </p:sp>
    </p:spTree>
    <p:extLst>
      <p:ext uri="{BB962C8B-B14F-4D97-AF65-F5344CB8AC3E}">
        <p14:creationId xmlns:p14="http://schemas.microsoft.com/office/powerpoint/2010/main" val="30050477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t>Une étude prospective pour identifier les besoins en emplois et les besoins en compétences pour l’ensemble de la filière électrique (200 000 nouveaux emplois d’ici 2030) notamment pour la rénovation énergétiques des bâtiments et le déploiement des ENR en raison de la PPE.</a:t>
            </a:r>
            <a:endParaRPr lang="fr-FR" dirty="0"/>
          </a:p>
        </p:txBody>
      </p:sp>
      <p:sp>
        <p:nvSpPr>
          <p:cNvPr id="4" name="Espace réservé du numéro de diapositive 3"/>
          <p:cNvSpPr>
            <a:spLocks noGrp="1"/>
          </p:cNvSpPr>
          <p:nvPr>
            <p:ph type="sldNum" sz="quarter" idx="10"/>
          </p:nvPr>
        </p:nvSpPr>
        <p:spPr/>
        <p:txBody>
          <a:bodyPr/>
          <a:lstStyle/>
          <a:p>
            <a:fld id="{90AE5035-B166-4B0D-A587-4618D6438EC7}" type="slidenum">
              <a:rPr lang="fr-FR" smtClean="0"/>
              <a:t>4</a:t>
            </a:fld>
            <a:endParaRPr lang="fr-FR"/>
          </a:p>
        </p:txBody>
      </p:sp>
    </p:spTree>
    <p:extLst>
      <p:ext uri="{BB962C8B-B14F-4D97-AF65-F5344CB8AC3E}">
        <p14:creationId xmlns:p14="http://schemas.microsoft.com/office/powerpoint/2010/main" val="13590091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t>Une étude prospective pour identifier les besoins en emplois et les besoins en compétences pour l’ensemble de la filière électrique (200 000 nouveaux emplois d’ici 2030) notamment pour la rénovation énergétiques des bâtiments et le déploiement des ENR en raison de la PPE.</a:t>
            </a:r>
            <a:endParaRPr lang="fr-FR" dirty="0"/>
          </a:p>
        </p:txBody>
      </p:sp>
      <p:sp>
        <p:nvSpPr>
          <p:cNvPr id="4" name="Espace réservé du numéro de diapositive 3"/>
          <p:cNvSpPr>
            <a:spLocks noGrp="1"/>
          </p:cNvSpPr>
          <p:nvPr>
            <p:ph type="sldNum" sz="quarter" idx="10"/>
          </p:nvPr>
        </p:nvSpPr>
        <p:spPr/>
        <p:txBody>
          <a:bodyPr/>
          <a:lstStyle/>
          <a:p>
            <a:fld id="{90AE5035-B166-4B0D-A587-4618D6438EC7}" type="slidenum">
              <a:rPr lang="fr-FR" smtClean="0"/>
              <a:t>5</a:t>
            </a:fld>
            <a:endParaRPr lang="fr-FR"/>
          </a:p>
        </p:txBody>
      </p:sp>
    </p:spTree>
    <p:extLst>
      <p:ext uri="{BB962C8B-B14F-4D97-AF65-F5344CB8AC3E}">
        <p14:creationId xmlns:p14="http://schemas.microsoft.com/office/powerpoint/2010/main" val="9055665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t>Une étude prospective pour identifier les besoins en emplois et les besoins en compétences pour l’ensemble de la filière électrique (200 000 nouveaux emplois d’ici 2030) notamment pour la rénovation énergétiques des bâtiments et le déploiement des ENR en raison de la PPE.</a:t>
            </a:r>
            <a:endParaRPr lang="fr-FR" dirty="0"/>
          </a:p>
        </p:txBody>
      </p:sp>
      <p:sp>
        <p:nvSpPr>
          <p:cNvPr id="4" name="Espace réservé du numéro de diapositive 3"/>
          <p:cNvSpPr>
            <a:spLocks noGrp="1"/>
          </p:cNvSpPr>
          <p:nvPr>
            <p:ph type="sldNum" sz="quarter" idx="10"/>
          </p:nvPr>
        </p:nvSpPr>
        <p:spPr/>
        <p:txBody>
          <a:bodyPr/>
          <a:lstStyle/>
          <a:p>
            <a:fld id="{90AE5035-B166-4B0D-A587-4618D6438EC7}" type="slidenum">
              <a:rPr lang="fr-FR" smtClean="0"/>
              <a:t>6</a:t>
            </a:fld>
            <a:endParaRPr lang="fr-FR"/>
          </a:p>
        </p:txBody>
      </p:sp>
    </p:spTree>
    <p:extLst>
      <p:ext uri="{BB962C8B-B14F-4D97-AF65-F5344CB8AC3E}">
        <p14:creationId xmlns:p14="http://schemas.microsoft.com/office/powerpoint/2010/main" val="730008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fr-FR"/>
              <a:t>Modifiez le style du titre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Modifier le style des sous-titres du masque</a:t>
            </a:r>
            <a:endParaRPr lang="en-US" dirty="0"/>
          </a:p>
        </p:txBody>
      </p:sp>
      <p:sp>
        <p:nvSpPr>
          <p:cNvPr id="4" name="Date Placeholder 3"/>
          <p:cNvSpPr>
            <a:spLocks noGrp="1"/>
          </p:cNvSpPr>
          <p:nvPr>
            <p:ph type="dt" sz="half" idx="10"/>
          </p:nvPr>
        </p:nvSpPr>
        <p:spPr/>
        <p:txBody>
          <a:bodyPr/>
          <a:lstStyle/>
          <a:p>
            <a:fld id="{0D8BEE5B-90BA-4F65-BD96-5524567A93D0}" type="datetimeFigureOut">
              <a:rPr lang="fr-FR" smtClean="0"/>
              <a:t>26/02/2024</a:t>
            </a:fld>
            <a:endParaRPr lang="fr-FR"/>
          </a:p>
        </p:txBody>
      </p:sp>
      <p:sp>
        <p:nvSpPr>
          <p:cNvPr id="5" name="Footer Placeholder 4"/>
          <p:cNvSpPr>
            <a:spLocks noGrp="1"/>
          </p:cNvSpPr>
          <p:nvPr>
            <p:ph type="ftr" sz="quarter" idx="11"/>
          </p:nvPr>
        </p:nvSpPr>
        <p:spPr/>
        <p:txBody>
          <a:bodyPr/>
          <a:lstStyle/>
          <a:p>
            <a:endParaRPr lang="fr-FR"/>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F3DAFDF2-11D8-4CC7-ABA5-CC29751A887B}" type="slidenum">
              <a:rPr lang="fr-FR" smtClean="0"/>
              <a:t>‹N°›</a:t>
            </a:fld>
            <a:endParaRPr lang="fr-FR"/>
          </a:p>
        </p:txBody>
      </p:sp>
    </p:spTree>
    <p:extLst>
      <p:ext uri="{BB962C8B-B14F-4D97-AF65-F5344CB8AC3E}">
        <p14:creationId xmlns:p14="http://schemas.microsoft.com/office/powerpoint/2010/main" val="1915876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fr-FR"/>
              <a:t>Modifiez le style du titre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0D8BEE5B-90BA-4F65-BD96-5524567A93D0}" type="datetimeFigureOut">
              <a:rPr lang="fr-FR" smtClean="0"/>
              <a:t>26/02/2024</a:t>
            </a:fld>
            <a:endParaRPr lang="fr-FR"/>
          </a:p>
        </p:txBody>
      </p:sp>
      <p:sp>
        <p:nvSpPr>
          <p:cNvPr id="5" name="Footer Placeholder 4"/>
          <p:cNvSpPr>
            <a:spLocks noGrp="1"/>
          </p:cNvSpPr>
          <p:nvPr>
            <p:ph type="ftr" sz="quarter" idx="11"/>
          </p:nvPr>
        </p:nvSpPr>
        <p:spPr/>
        <p:txBody>
          <a:bodyPr/>
          <a:lstStyle/>
          <a:p>
            <a:endParaRPr lang="fr-F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F3DAFDF2-11D8-4CC7-ABA5-CC29751A887B}" type="slidenum">
              <a:rPr lang="fr-FR" smtClean="0"/>
              <a:t>‹N°›</a:t>
            </a:fld>
            <a:endParaRPr lang="fr-FR"/>
          </a:p>
        </p:txBody>
      </p:sp>
    </p:spTree>
    <p:extLst>
      <p:ext uri="{BB962C8B-B14F-4D97-AF65-F5344CB8AC3E}">
        <p14:creationId xmlns:p14="http://schemas.microsoft.com/office/powerpoint/2010/main" val="4437665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fr-FR"/>
              <a:t>Modifiez le style du titre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Modifier les styles du texte du masque</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0D8BEE5B-90BA-4F65-BD96-5524567A93D0}" type="datetimeFigureOut">
              <a:rPr lang="fr-FR" smtClean="0"/>
              <a:t>26/02/2024</a:t>
            </a:fld>
            <a:endParaRPr lang="fr-FR"/>
          </a:p>
        </p:txBody>
      </p:sp>
      <p:sp>
        <p:nvSpPr>
          <p:cNvPr id="5" name="Footer Placeholder 4"/>
          <p:cNvSpPr>
            <a:spLocks noGrp="1"/>
          </p:cNvSpPr>
          <p:nvPr>
            <p:ph type="ftr" sz="quarter" idx="11"/>
          </p:nvPr>
        </p:nvSpPr>
        <p:spPr/>
        <p:txBody>
          <a:bodyPr/>
          <a:lstStyle/>
          <a:p>
            <a:endParaRPr lang="fr-FR"/>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F3DAFDF2-11D8-4CC7-ABA5-CC29751A887B}" type="slidenum">
              <a:rPr lang="fr-FR" smtClean="0"/>
              <a:t>‹N°›</a:t>
            </a:fld>
            <a:endParaRPr lang="fr-FR"/>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6456980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fr-FR"/>
              <a:t>Modifiez le style du titre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a:t>Modifier les styles du texte du masque</a:t>
            </a:r>
          </a:p>
        </p:txBody>
      </p:sp>
      <p:sp>
        <p:nvSpPr>
          <p:cNvPr id="5" name="Date Placeholder 4"/>
          <p:cNvSpPr>
            <a:spLocks noGrp="1"/>
          </p:cNvSpPr>
          <p:nvPr>
            <p:ph type="dt" sz="half" idx="10"/>
          </p:nvPr>
        </p:nvSpPr>
        <p:spPr/>
        <p:txBody>
          <a:bodyPr/>
          <a:lstStyle/>
          <a:p>
            <a:fld id="{0D8BEE5B-90BA-4F65-BD96-5524567A93D0}" type="datetimeFigureOut">
              <a:rPr lang="fr-FR" smtClean="0"/>
              <a:t>26/02/2024</a:t>
            </a:fld>
            <a:endParaRPr lang="fr-FR"/>
          </a:p>
        </p:txBody>
      </p:sp>
      <p:sp>
        <p:nvSpPr>
          <p:cNvPr id="6" name="Footer Placeholder 5"/>
          <p:cNvSpPr>
            <a:spLocks noGrp="1"/>
          </p:cNvSpPr>
          <p:nvPr>
            <p:ph type="ftr" sz="quarter" idx="11"/>
          </p:nvPr>
        </p:nvSpPr>
        <p:spPr/>
        <p:txBody>
          <a:bodyPr/>
          <a:lstStyle/>
          <a:p>
            <a:endParaRPr lang="fr-F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3DAFDF2-11D8-4CC7-ABA5-CC29751A887B}" type="slidenum">
              <a:rPr lang="fr-FR" smtClean="0"/>
              <a:t>‹N°›</a:t>
            </a:fld>
            <a:endParaRPr lang="fr-FR"/>
          </a:p>
        </p:txBody>
      </p:sp>
    </p:spTree>
    <p:extLst>
      <p:ext uri="{BB962C8B-B14F-4D97-AF65-F5344CB8AC3E}">
        <p14:creationId xmlns:p14="http://schemas.microsoft.com/office/powerpoint/2010/main" val="28539321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fr-FR"/>
              <a:t>Modifiez le style du titre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Modifier les styles du texte du masque</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a:t>Modifier les styles du texte du masque</a:t>
            </a:r>
          </a:p>
        </p:txBody>
      </p:sp>
      <p:sp>
        <p:nvSpPr>
          <p:cNvPr id="5" name="Date Placeholder 4"/>
          <p:cNvSpPr>
            <a:spLocks noGrp="1"/>
          </p:cNvSpPr>
          <p:nvPr>
            <p:ph type="dt" sz="half" idx="10"/>
          </p:nvPr>
        </p:nvSpPr>
        <p:spPr/>
        <p:txBody>
          <a:bodyPr/>
          <a:lstStyle/>
          <a:p>
            <a:fld id="{0D8BEE5B-90BA-4F65-BD96-5524567A93D0}" type="datetimeFigureOut">
              <a:rPr lang="fr-FR" smtClean="0"/>
              <a:t>26/02/2024</a:t>
            </a:fld>
            <a:endParaRPr lang="fr-FR"/>
          </a:p>
        </p:txBody>
      </p:sp>
      <p:sp>
        <p:nvSpPr>
          <p:cNvPr id="6" name="Footer Placeholder 5"/>
          <p:cNvSpPr>
            <a:spLocks noGrp="1"/>
          </p:cNvSpPr>
          <p:nvPr>
            <p:ph type="ftr" sz="quarter" idx="11"/>
          </p:nvPr>
        </p:nvSpPr>
        <p:spPr/>
        <p:txBody>
          <a:bodyPr/>
          <a:lstStyle/>
          <a:p>
            <a:endParaRPr lang="fr-FR"/>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3DAFDF2-11D8-4CC7-ABA5-CC29751A887B}" type="slidenum">
              <a:rPr lang="fr-FR" smtClean="0"/>
              <a:t>‹N°›</a:t>
            </a:fld>
            <a:endParaRPr lang="fr-FR"/>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6459129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fr-FR"/>
              <a:t>Modifiez le style du titre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Modifier les styles du texte du masque</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a:t>Modifier les styles du texte du masque</a:t>
            </a:r>
          </a:p>
        </p:txBody>
      </p:sp>
      <p:sp>
        <p:nvSpPr>
          <p:cNvPr id="5" name="Date Placeholder 4"/>
          <p:cNvSpPr>
            <a:spLocks noGrp="1"/>
          </p:cNvSpPr>
          <p:nvPr>
            <p:ph type="dt" sz="half" idx="10"/>
          </p:nvPr>
        </p:nvSpPr>
        <p:spPr/>
        <p:txBody>
          <a:bodyPr/>
          <a:lstStyle/>
          <a:p>
            <a:fld id="{0D8BEE5B-90BA-4F65-BD96-5524567A93D0}" type="datetimeFigureOut">
              <a:rPr lang="fr-FR" smtClean="0"/>
              <a:t>26/02/2024</a:t>
            </a:fld>
            <a:endParaRPr lang="fr-FR"/>
          </a:p>
        </p:txBody>
      </p:sp>
      <p:sp>
        <p:nvSpPr>
          <p:cNvPr id="6" name="Footer Placeholder 5"/>
          <p:cNvSpPr>
            <a:spLocks noGrp="1"/>
          </p:cNvSpPr>
          <p:nvPr>
            <p:ph type="ftr" sz="quarter" idx="11"/>
          </p:nvPr>
        </p:nvSpPr>
        <p:spPr/>
        <p:txBody>
          <a:bodyPr/>
          <a:lstStyle/>
          <a:p>
            <a:endParaRPr lang="fr-F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3DAFDF2-11D8-4CC7-ABA5-CC29751A887B}" type="slidenum">
              <a:rPr lang="fr-FR" smtClean="0"/>
              <a:t>‹N°›</a:t>
            </a:fld>
            <a:endParaRPr lang="fr-FR"/>
          </a:p>
        </p:txBody>
      </p:sp>
    </p:spTree>
    <p:extLst>
      <p:ext uri="{BB962C8B-B14F-4D97-AF65-F5344CB8AC3E}">
        <p14:creationId xmlns:p14="http://schemas.microsoft.com/office/powerpoint/2010/main" val="24489352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ncho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0D8BEE5B-90BA-4F65-BD96-5524567A93D0}" type="datetimeFigureOut">
              <a:rPr lang="fr-FR" smtClean="0"/>
              <a:t>26/02/2024</a:t>
            </a:fld>
            <a:endParaRPr lang="fr-FR"/>
          </a:p>
        </p:txBody>
      </p:sp>
      <p:sp>
        <p:nvSpPr>
          <p:cNvPr id="5" name="Footer Placeholder 4"/>
          <p:cNvSpPr>
            <a:spLocks noGrp="1"/>
          </p:cNvSpPr>
          <p:nvPr>
            <p:ph type="ftr" sz="quarter" idx="11"/>
          </p:nvPr>
        </p:nvSpPr>
        <p:spPr/>
        <p:txBody>
          <a:bodyPr/>
          <a:lstStyle/>
          <a:p>
            <a:endParaRPr lang="fr-F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3DAFDF2-11D8-4CC7-ABA5-CC29751A887B}" type="slidenum">
              <a:rPr lang="fr-FR" smtClean="0"/>
              <a:t>‹N°›</a:t>
            </a:fld>
            <a:endParaRPr lang="fr-FR"/>
          </a:p>
        </p:txBody>
      </p:sp>
    </p:spTree>
    <p:extLst>
      <p:ext uri="{BB962C8B-B14F-4D97-AF65-F5344CB8AC3E}">
        <p14:creationId xmlns:p14="http://schemas.microsoft.com/office/powerpoint/2010/main" val="41003347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fr-FR"/>
              <a:t>Modifiez le style du titre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0D8BEE5B-90BA-4F65-BD96-5524567A93D0}" type="datetimeFigureOut">
              <a:rPr lang="fr-FR" smtClean="0"/>
              <a:t>26/02/2024</a:t>
            </a:fld>
            <a:endParaRPr lang="fr-FR"/>
          </a:p>
        </p:txBody>
      </p:sp>
      <p:sp>
        <p:nvSpPr>
          <p:cNvPr id="5" name="Footer Placeholder 4"/>
          <p:cNvSpPr>
            <a:spLocks noGrp="1"/>
          </p:cNvSpPr>
          <p:nvPr>
            <p:ph type="ftr" sz="quarter" idx="11"/>
          </p:nvPr>
        </p:nvSpPr>
        <p:spPr/>
        <p:txBody>
          <a:bodyPr/>
          <a:lstStyle/>
          <a:p>
            <a:endParaRPr lang="fr-F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3DAFDF2-11D8-4CC7-ABA5-CC29751A887B}" type="slidenum">
              <a:rPr lang="fr-FR" smtClean="0"/>
              <a:t>‹N°›</a:t>
            </a:fld>
            <a:endParaRPr lang="fr-FR"/>
          </a:p>
        </p:txBody>
      </p:sp>
    </p:spTree>
    <p:extLst>
      <p:ext uri="{BB962C8B-B14F-4D97-AF65-F5344CB8AC3E}">
        <p14:creationId xmlns:p14="http://schemas.microsoft.com/office/powerpoint/2010/main" val="21646518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fr-FR"/>
              <a:t>Modifiez le style du titre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0D8BEE5B-90BA-4F65-BD96-5524567A93D0}" type="datetimeFigureOut">
              <a:rPr lang="fr-FR" smtClean="0"/>
              <a:t>26/02/2024</a:t>
            </a:fld>
            <a:endParaRPr lang="fr-FR"/>
          </a:p>
        </p:txBody>
      </p:sp>
      <p:sp>
        <p:nvSpPr>
          <p:cNvPr id="5" name="Footer Placeholder 4"/>
          <p:cNvSpPr>
            <a:spLocks noGrp="1"/>
          </p:cNvSpPr>
          <p:nvPr>
            <p:ph type="ftr" sz="quarter" idx="11"/>
          </p:nvPr>
        </p:nvSpPr>
        <p:spPr/>
        <p:txBody>
          <a:bodyPr/>
          <a:lstStyle/>
          <a:p>
            <a:endParaRPr lang="fr-F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3DAFDF2-11D8-4CC7-ABA5-CC29751A887B}" type="slidenum">
              <a:rPr lang="fr-FR" smtClean="0"/>
              <a:t>‹N°›</a:t>
            </a:fld>
            <a:endParaRPr lang="fr-FR"/>
          </a:p>
        </p:txBody>
      </p:sp>
    </p:spTree>
    <p:extLst>
      <p:ext uri="{BB962C8B-B14F-4D97-AF65-F5344CB8AC3E}">
        <p14:creationId xmlns:p14="http://schemas.microsoft.com/office/powerpoint/2010/main" val="21038749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fr-FR"/>
              <a:t>Modifiez le style du titre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0D8BEE5B-90BA-4F65-BD96-5524567A93D0}" type="datetimeFigureOut">
              <a:rPr lang="fr-FR" smtClean="0"/>
              <a:t>26/02/2024</a:t>
            </a:fld>
            <a:endParaRPr lang="fr-FR"/>
          </a:p>
        </p:txBody>
      </p:sp>
      <p:sp>
        <p:nvSpPr>
          <p:cNvPr id="5" name="Footer Placeholder 4"/>
          <p:cNvSpPr>
            <a:spLocks noGrp="1"/>
          </p:cNvSpPr>
          <p:nvPr>
            <p:ph type="ftr" sz="quarter" idx="11"/>
          </p:nvPr>
        </p:nvSpPr>
        <p:spPr/>
        <p:txBody>
          <a:bodyPr/>
          <a:lstStyle/>
          <a:p>
            <a:endParaRPr lang="fr-F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F3DAFDF2-11D8-4CC7-ABA5-CC29751A887B}" type="slidenum">
              <a:rPr lang="fr-FR" smtClean="0"/>
              <a:t>‹N°›</a:t>
            </a:fld>
            <a:endParaRPr lang="fr-FR"/>
          </a:p>
        </p:txBody>
      </p:sp>
    </p:spTree>
    <p:extLst>
      <p:ext uri="{BB962C8B-B14F-4D97-AF65-F5344CB8AC3E}">
        <p14:creationId xmlns:p14="http://schemas.microsoft.com/office/powerpoint/2010/main" val="39737512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0D8BEE5B-90BA-4F65-BD96-5524567A93D0}" type="datetimeFigureOut">
              <a:rPr lang="fr-FR" smtClean="0"/>
              <a:t>26/02/2024</a:t>
            </a:fld>
            <a:endParaRPr lang="fr-FR"/>
          </a:p>
        </p:txBody>
      </p:sp>
      <p:sp>
        <p:nvSpPr>
          <p:cNvPr id="6" name="Footer Placeholder 5"/>
          <p:cNvSpPr>
            <a:spLocks noGrp="1"/>
          </p:cNvSpPr>
          <p:nvPr>
            <p:ph type="ftr" sz="quarter" idx="11"/>
          </p:nvPr>
        </p:nvSpPr>
        <p:spPr/>
        <p:txBody>
          <a:bodyPr/>
          <a:lstStyle/>
          <a:p>
            <a:endParaRPr lang="fr-FR"/>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F3DAFDF2-11D8-4CC7-ABA5-CC29751A887B}" type="slidenum">
              <a:rPr lang="fr-FR" smtClean="0"/>
              <a:t>‹N°›</a:t>
            </a:fld>
            <a:endParaRPr lang="fr-FR"/>
          </a:p>
        </p:txBody>
      </p:sp>
    </p:spTree>
    <p:extLst>
      <p:ext uri="{BB962C8B-B14F-4D97-AF65-F5344CB8AC3E}">
        <p14:creationId xmlns:p14="http://schemas.microsoft.com/office/powerpoint/2010/main" val="10036544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fr-FR"/>
              <a:t>Modifiez le style du titre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0D8BEE5B-90BA-4F65-BD96-5524567A93D0}" type="datetimeFigureOut">
              <a:rPr lang="fr-FR" smtClean="0"/>
              <a:t>26/02/2024</a:t>
            </a:fld>
            <a:endParaRPr lang="fr-FR"/>
          </a:p>
        </p:txBody>
      </p:sp>
      <p:sp>
        <p:nvSpPr>
          <p:cNvPr id="8" name="Footer Placeholder 7"/>
          <p:cNvSpPr>
            <a:spLocks noGrp="1"/>
          </p:cNvSpPr>
          <p:nvPr>
            <p:ph type="ftr" sz="quarter" idx="11"/>
          </p:nvPr>
        </p:nvSpPr>
        <p:spPr/>
        <p:txBody>
          <a:bodyPr/>
          <a:lstStyle/>
          <a:p>
            <a:endParaRPr lang="fr-F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F3DAFDF2-11D8-4CC7-ABA5-CC29751A887B}" type="slidenum">
              <a:rPr lang="fr-FR" smtClean="0"/>
              <a:t>‹N°›</a:t>
            </a:fld>
            <a:endParaRPr lang="fr-FR"/>
          </a:p>
        </p:txBody>
      </p:sp>
    </p:spTree>
    <p:extLst>
      <p:ext uri="{BB962C8B-B14F-4D97-AF65-F5344CB8AC3E}">
        <p14:creationId xmlns:p14="http://schemas.microsoft.com/office/powerpoint/2010/main" val="34522782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0D8BEE5B-90BA-4F65-BD96-5524567A93D0}" type="datetimeFigureOut">
              <a:rPr lang="fr-FR" smtClean="0"/>
              <a:t>26/02/2024</a:t>
            </a:fld>
            <a:endParaRPr lang="fr-FR"/>
          </a:p>
        </p:txBody>
      </p:sp>
      <p:sp>
        <p:nvSpPr>
          <p:cNvPr id="4" name="Footer Placeholder 3"/>
          <p:cNvSpPr>
            <a:spLocks noGrp="1"/>
          </p:cNvSpPr>
          <p:nvPr>
            <p:ph type="ftr" sz="quarter" idx="11"/>
          </p:nvPr>
        </p:nvSpPr>
        <p:spPr/>
        <p:txBody>
          <a:bodyPr/>
          <a:lstStyle/>
          <a:p>
            <a:endParaRPr lang="fr-FR"/>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F3DAFDF2-11D8-4CC7-ABA5-CC29751A887B}" type="slidenum">
              <a:rPr lang="fr-FR" smtClean="0"/>
              <a:t>‹N°›</a:t>
            </a:fld>
            <a:endParaRPr lang="fr-FR"/>
          </a:p>
        </p:txBody>
      </p:sp>
    </p:spTree>
    <p:extLst>
      <p:ext uri="{BB962C8B-B14F-4D97-AF65-F5344CB8AC3E}">
        <p14:creationId xmlns:p14="http://schemas.microsoft.com/office/powerpoint/2010/main" val="35689340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8BEE5B-90BA-4F65-BD96-5524567A93D0}" type="datetimeFigureOut">
              <a:rPr lang="fr-FR" smtClean="0"/>
              <a:t>26/02/2024</a:t>
            </a:fld>
            <a:endParaRPr lang="fr-FR"/>
          </a:p>
        </p:txBody>
      </p:sp>
      <p:sp>
        <p:nvSpPr>
          <p:cNvPr id="3" name="Footer Placeholder 2"/>
          <p:cNvSpPr>
            <a:spLocks noGrp="1"/>
          </p:cNvSpPr>
          <p:nvPr>
            <p:ph type="ftr" sz="quarter" idx="11"/>
          </p:nvPr>
        </p:nvSpPr>
        <p:spPr/>
        <p:txBody>
          <a:bodyPr/>
          <a:lstStyle/>
          <a:p>
            <a:endParaRPr lang="fr-FR"/>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F3DAFDF2-11D8-4CC7-ABA5-CC29751A887B}" type="slidenum">
              <a:rPr lang="fr-FR" smtClean="0"/>
              <a:t>‹N°›</a:t>
            </a:fld>
            <a:endParaRPr lang="fr-FR"/>
          </a:p>
        </p:txBody>
      </p:sp>
    </p:spTree>
    <p:extLst>
      <p:ext uri="{BB962C8B-B14F-4D97-AF65-F5344CB8AC3E}">
        <p14:creationId xmlns:p14="http://schemas.microsoft.com/office/powerpoint/2010/main" val="9750445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fr-FR"/>
              <a:t>Modifiez le style du titre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Date Placeholder 4"/>
          <p:cNvSpPr>
            <a:spLocks noGrp="1"/>
          </p:cNvSpPr>
          <p:nvPr>
            <p:ph type="dt" sz="half" idx="10"/>
          </p:nvPr>
        </p:nvSpPr>
        <p:spPr/>
        <p:txBody>
          <a:bodyPr/>
          <a:lstStyle/>
          <a:p>
            <a:fld id="{0D8BEE5B-90BA-4F65-BD96-5524567A93D0}" type="datetimeFigureOut">
              <a:rPr lang="fr-FR" smtClean="0"/>
              <a:t>26/02/2024</a:t>
            </a:fld>
            <a:endParaRPr lang="fr-FR"/>
          </a:p>
        </p:txBody>
      </p:sp>
      <p:sp>
        <p:nvSpPr>
          <p:cNvPr id="6" name="Footer Placeholder 5"/>
          <p:cNvSpPr>
            <a:spLocks noGrp="1"/>
          </p:cNvSpPr>
          <p:nvPr>
            <p:ph type="ftr" sz="quarter" idx="11"/>
          </p:nvPr>
        </p:nvSpPr>
        <p:spPr/>
        <p:txBody>
          <a:bodyPr/>
          <a:lstStyle/>
          <a:p>
            <a:endParaRPr lang="fr-FR"/>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F3DAFDF2-11D8-4CC7-ABA5-CC29751A887B}" type="slidenum">
              <a:rPr lang="fr-FR" smtClean="0"/>
              <a:t>‹N°›</a:t>
            </a:fld>
            <a:endParaRPr lang="fr-FR"/>
          </a:p>
        </p:txBody>
      </p:sp>
    </p:spTree>
    <p:extLst>
      <p:ext uri="{BB962C8B-B14F-4D97-AF65-F5344CB8AC3E}">
        <p14:creationId xmlns:p14="http://schemas.microsoft.com/office/powerpoint/2010/main" val="40084558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fr-FR"/>
              <a:t>Modifiez le style du titre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Date Placeholder 4"/>
          <p:cNvSpPr>
            <a:spLocks noGrp="1"/>
          </p:cNvSpPr>
          <p:nvPr>
            <p:ph type="dt" sz="half" idx="10"/>
          </p:nvPr>
        </p:nvSpPr>
        <p:spPr/>
        <p:txBody>
          <a:bodyPr/>
          <a:lstStyle/>
          <a:p>
            <a:fld id="{0D8BEE5B-90BA-4F65-BD96-5524567A93D0}" type="datetimeFigureOut">
              <a:rPr lang="fr-FR" smtClean="0"/>
              <a:t>26/02/2024</a:t>
            </a:fld>
            <a:endParaRPr lang="fr-FR"/>
          </a:p>
        </p:txBody>
      </p:sp>
      <p:sp>
        <p:nvSpPr>
          <p:cNvPr id="6" name="Footer Placeholder 5"/>
          <p:cNvSpPr>
            <a:spLocks noGrp="1"/>
          </p:cNvSpPr>
          <p:nvPr>
            <p:ph type="ftr" sz="quarter" idx="11"/>
          </p:nvPr>
        </p:nvSpPr>
        <p:spPr/>
        <p:txBody>
          <a:bodyPr/>
          <a:lstStyle/>
          <a:p>
            <a:endParaRPr lang="fr-F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3DAFDF2-11D8-4CC7-ABA5-CC29751A887B}" type="slidenum">
              <a:rPr lang="fr-FR" smtClean="0"/>
              <a:t>‹N°›</a:t>
            </a:fld>
            <a:endParaRPr lang="fr-FR"/>
          </a:p>
        </p:txBody>
      </p:sp>
    </p:spTree>
    <p:extLst>
      <p:ext uri="{BB962C8B-B14F-4D97-AF65-F5344CB8AC3E}">
        <p14:creationId xmlns:p14="http://schemas.microsoft.com/office/powerpoint/2010/main" val="8981772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fr-FR"/>
              <a:t>Modifiez le style du titre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0D8BEE5B-90BA-4F65-BD96-5524567A93D0}" type="datetimeFigureOut">
              <a:rPr lang="fr-FR" smtClean="0"/>
              <a:t>26/02/2024</a:t>
            </a:fld>
            <a:endParaRPr lang="fr-FR"/>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fr-FR"/>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F3DAFDF2-11D8-4CC7-ABA5-CC29751A887B}" type="slidenum">
              <a:rPr lang="fr-FR" smtClean="0"/>
              <a:t>‹N°›</a:t>
            </a:fld>
            <a:endParaRPr lang="fr-FR"/>
          </a:p>
        </p:txBody>
      </p:sp>
    </p:spTree>
    <p:extLst>
      <p:ext uri="{BB962C8B-B14F-4D97-AF65-F5344CB8AC3E}">
        <p14:creationId xmlns:p14="http://schemas.microsoft.com/office/powerpoint/2010/main" val="2901345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F34F9472-3C6B-49BE-8186-DE5F7EAFAEBC}"/>
              </a:ext>
            </a:extLst>
          </p:cNvPr>
          <p:cNvPicPr>
            <a:picLocks noChangeAspect="1"/>
          </p:cNvPicPr>
          <p:nvPr/>
        </p:nvPicPr>
        <p:blipFill>
          <a:blip r:embed="rId3"/>
          <a:stretch>
            <a:fillRect/>
          </a:stretch>
        </p:blipFill>
        <p:spPr>
          <a:xfrm>
            <a:off x="790091" y="164987"/>
            <a:ext cx="1149545" cy="1149545"/>
          </a:xfrm>
          <a:prstGeom prst="rect">
            <a:avLst/>
          </a:prstGeom>
        </p:spPr>
      </p:pic>
      <p:sp>
        <p:nvSpPr>
          <p:cNvPr id="3" name="ZoneTexte 2"/>
          <p:cNvSpPr txBox="1"/>
          <p:nvPr/>
        </p:nvSpPr>
        <p:spPr>
          <a:xfrm>
            <a:off x="1760220" y="2364207"/>
            <a:ext cx="10431780" cy="461665"/>
          </a:xfrm>
          <a:prstGeom prst="rect">
            <a:avLst/>
          </a:prstGeom>
          <a:noFill/>
        </p:spPr>
        <p:txBody>
          <a:bodyPr wrap="square" rtlCol="0">
            <a:spAutoFit/>
          </a:bodyPr>
          <a:lstStyle/>
          <a:p>
            <a:r>
              <a:rPr lang="fr-FR" sz="2400" b="1" dirty="0" smtClean="0"/>
              <a:t>CO-ENSEIGNEMENT</a:t>
            </a:r>
            <a:endParaRPr lang="fr-FR" sz="2400" b="1" dirty="0"/>
          </a:p>
        </p:txBody>
      </p:sp>
      <p:sp>
        <p:nvSpPr>
          <p:cNvPr id="7" name="ZoneTexte 6"/>
          <p:cNvSpPr txBox="1"/>
          <p:nvPr/>
        </p:nvSpPr>
        <p:spPr>
          <a:xfrm>
            <a:off x="180109" y="6483927"/>
            <a:ext cx="5717771" cy="369332"/>
          </a:xfrm>
          <a:prstGeom prst="rect">
            <a:avLst/>
          </a:prstGeom>
          <a:noFill/>
        </p:spPr>
        <p:txBody>
          <a:bodyPr wrap="square" rtlCol="0">
            <a:spAutoFit/>
          </a:bodyPr>
          <a:lstStyle/>
          <a:p>
            <a:r>
              <a:rPr lang="fr-FR" b="1" dirty="0" smtClean="0"/>
              <a:t>Séminaire académique 20 février 2024</a:t>
            </a:r>
            <a:endParaRPr lang="fr-FR" b="1" dirty="0"/>
          </a:p>
        </p:txBody>
      </p:sp>
      <p:sp>
        <p:nvSpPr>
          <p:cNvPr id="8" name="Titre 7"/>
          <p:cNvSpPr>
            <a:spLocks noGrp="1"/>
          </p:cNvSpPr>
          <p:nvPr>
            <p:ph type="ctrTitle"/>
          </p:nvPr>
        </p:nvSpPr>
        <p:spPr>
          <a:xfrm>
            <a:off x="1760220" y="1314532"/>
            <a:ext cx="10431780" cy="872836"/>
          </a:xfrm>
        </p:spPr>
        <p:txBody>
          <a:bodyPr>
            <a:normAutofit/>
          </a:bodyPr>
          <a:lstStyle/>
          <a:p>
            <a:r>
              <a:rPr lang="fr-FR" sz="4800" b="1" dirty="0" smtClean="0">
                <a:solidFill>
                  <a:schemeClr val="bg2">
                    <a:lumMod val="75000"/>
                  </a:schemeClr>
                </a:solidFill>
                <a:effectLst>
                  <a:outerShdw blurRad="38100" dist="38100" dir="2700000" algn="tl">
                    <a:srgbClr val="000000">
                      <a:alpha val="43137"/>
                    </a:srgbClr>
                  </a:outerShdw>
                </a:effectLst>
              </a:rPr>
              <a:t>BTS CIEL</a:t>
            </a:r>
            <a:endParaRPr lang="fr-FR" sz="4800" b="1" dirty="0">
              <a:solidFill>
                <a:schemeClr val="bg2">
                  <a:lumMod val="75000"/>
                </a:schemeClr>
              </a:solidFill>
              <a:effectLst>
                <a:outerShdw blurRad="38100" dist="38100" dir="2700000" algn="tl">
                  <a:srgbClr val="000000">
                    <a:alpha val="43137"/>
                  </a:srgbClr>
                </a:outerShdw>
              </a:effectLst>
            </a:endParaRPr>
          </a:p>
        </p:txBody>
      </p:sp>
      <p:pic>
        <p:nvPicPr>
          <p:cNvPr id="2" name="Imag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97880" y="3058983"/>
            <a:ext cx="6294120" cy="3796192"/>
          </a:xfrm>
          <a:prstGeom prst="rect">
            <a:avLst/>
          </a:prstGeom>
          <a:ln>
            <a:solidFill>
              <a:schemeClr val="bg2">
                <a:lumMod val="90000"/>
                <a:alpha val="80000"/>
              </a:schemeClr>
            </a:solidFill>
          </a:ln>
          <a:effectLst>
            <a:softEdge rad="0"/>
          </a:effectLst>
        </p:spPr>
      </p:pic>
    </p:spTree>
    <p:extLst>
      <p:ext uri="{BB962C8B-B14F-4D97-AF65-F5344CB8AC3E}">
        <p14:creationId xmlns:p14="http://schemas.microsoft.com/office/powerpoint/2010/main" val="40034687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3"/>
          <p:cNvSpPr>
            <a:spLocks noGrp="1"/>
          </p:cNvSpPr>
          <p:nvPr>
            <p:ph idx="1"/>
          </p:nvPr>
        </p:nvSpPr>
        <p:spPr>
          <a:xfrm>
            <a:off x="1058780" y="1268730"/>
            <a:ext cx="10799544" cy="2167489"/>
          </a:xfrm>
        </p:spPr>
        <p:txBody>
          <a:bodyPr>
            <a:normAutofit/>
          </a:bodyPr>
          <a:lstStyle/>
          <a:p>
            <a:pPr marL="0" indent="0" algn="just">
              <a:lnSpc>
                <a:spcPct val="150000"/>
              </a:lnSpc>
              <a:buNone/>
            </a:pPr>
            <a:r>
              <a:rPr lang="fr-FR" dirty="0"/>
              <a:t>Le </a:t>
            </a:r>
            <a:r>
              <a:rPr lang="fr-FR" dirty="0" smtClean="0"/>
              <a:t>co-enseignement </a:t>
            </a:r>
            <a:r>
              <a:rPr lang="fr-FR" dirty="0"/>
              <a:t>est défini comme un travail pédagogique en commun, dans un même groupe, temps et espace, de deux enseignants qui partagent les </a:t>
            </a:r>
            <a:r>
              <a:rPr lang="fr-FR" dirty="0" smtClean="0"/>
              <a:t>responsabilités </a:t>
            </a:r>
            <a:r>
              <a:rPr lang="fr-FR" dirty="0"/>
              <a:t>pour atteindre des objectifs </a:t>
            </a:r>
            <a:r>
              <a:rPr lang="fr-FR" dirty="0" smtClean="0"/>
              <a:t>spécifiques.</a:t>
            </a:r>
          </a:p>
        </p:txBody>
      </p:sp>
      <p:sp>
        <p:nvSpPr>
          <p:cNvPr id="3" name="Titre 2"/>
          <p:cNvSpPr>
            <a:spLocks noGrp="1"/>
          </p:cNvSpPr>
          <p:nvPr>
            <p:ph type="title"/>
          </p:nvPr>
        </p:nvSpPr>
        <p:spPr>
          <a:xfrm>
            <a:off x="1780674" y="544100"/>
            <a:ext cx="10411327" cy="724630"/>
          </a:xfrm>
        </p:spPr>
        <p:txBody>
          <a:bodyPr>
            <a:normAutofit/>
          </a:bodyPr>
          <a:lstStyle/>
          <a:p>
            <a:r>
              <a:rPr lang="fr-FR" sz="2800" b="1" dirty="0" smtClean="0"/>
              <a:t>Co-enseignement</a:t>
            </a:r>
            <a:r>
              <a:rPr lang="fr-FR" sz="2800" b="1" dirty="0" smtClean="0"/>
              <a:t>, définition</a:t>
            </a:r>
            <a:endParaRPr lang="fr-FR" sz="2800" b="1" dirty="0"/>
          </a:p>
        </p:txBody>
      </p:sp>
    </p:spTree>
    <p:extLst>
      <p:ext uri="{BB962C8B-B14F-4D97-AF65-F5344CB8AC3E}">
        <p14:creationId xmlns:p14="http://schemas.microsoft.com/office/powerpoint/2010/main" val="3244964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3"/>
          <p:cNvSpPr>
            <a:spLocks noGrp="1"/>
          </p:cNvSpPr>
          <p:nvPr>
            <p:ph idx="1"/>
          </p:nvPr>
        </p:nvSpPr>
        <p:spPr>
          <a:xfrm>
            <a:off x="1058780" y="1268730"/>
            <a:ext cx="10799544" cy="2186739"/>
          </a:xfrm>
        </p:spPr>
        <p:txBody>
          <a:bodyPr>
            <a:normAutofit/>
          </a:bodyPr>
          <a:lstStyle/>
          <a:p>
            <a:pPr marL="0" indent="0" algn="just">
              <a:lnSpc>
                <a:spcPct val="150000"/>
              </a:lnSpc>
              <a:buNone/>
            </a:pPr>
            <a:r>
              <a:rPr lang="fr-FR" dirty="0" smtClean="0"/>
              <a:t>Articuler les enseignements généraux et les enseignements professionnels pour favoriser la réussite des élèves.</a:t>
            </a:r>
          </a:p>
        </p:txBody>
      </p:sp>
      <p:sp>
        <p:nvSpPr>
          <p:cNvPr id="3" name="Titre 2"/>
          <p:cNvSpPr>
            <a:spLocks noGrp="1"/>
          </p:cNvSpPr>
          <p:nvPr>
            <p:ph type="title"/>
          </p:nvPr>
        </p:nvSpPr>
        <p:spPr>
          <a:xfrm>
            <a:off x="1780674" y="544100"/>
            <a:ext cx="10411327" cy="724630"/>
          </a:xfrm>
        </p:spPr>
        <p:txBody>
          <a:bodyPr>
            <a:normAutofit/>
          </a:bodyPr>
          <a:lstStyle/>
          <a:p>
            <a:r>
              <a:rPr lang="fr-FR" sz="2800" b="1" dirty="0" smtClean="0"/>
              <a:t>Co-enseignement</a:t>
            </a:r>
            <a:r>
              <a:rPr lang="fr-FR" sz="2800" b="1" dirty="0" smtClean="0"/>
              <a:t>, enjeu essentiel</a:t>
            </a:r>
            <a:endParaRPr lang="fr-FR" sz="2800" b="1" dirty="0"/>
          </a:p>
        </p:txBody>
      </p:sp>
    </p:spTree>
    <p:extLst>
      <p:ext uri="{BB962C8B-B14F-4D97-AF65-F5344CB8AC3E}">
        <p14:creationId xmlns:p14="http://schemas.microsoft.com/office/powerpoint/2010/main" val="20757716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1790299" y="544099"/>
            <a:ext cx="10401702" cy="736061"/>
          </a:xfrm>
        </p:spPr>
        <p:txBody>
          <a:bodyPr>
            <a:noAutofit/>
          </a:bodyPr>
          <a:lstStyle/>
          <a:p>
            <a:r>
              <a:rPr lang="fr-FR" sz="2800" b="1" dirty="0" smtClean="0"/>
              <a:t>Co-enseignement</a:t>
            </a:r>
            <a:r>
              <a:rPr lang="fr-FR" sz="2800" b="1" dirty="0" smtClean="0"/>
              <a:t>, quatre modalités pédagogiques</a:t>
            </a:r>
            <a:endParaRPr lang="fr-FR" sz="2800" b="1" dirty="0"/>
          </a:p>
        </p:txBody>
      </p:sp>
      <p:pic>
        <p:nvPicPr>
          <p:cNvPr id="6" name="Imag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00631" y="1273808"/>
            <a:ext cx="3185842" cy="5040972"/>
          </a:xfrm>
          <a:prstGeom prst="rect">
            <a:avLst/>
          </a:prstGeom>
        </p:spPr>
      </p:pic>
      <p:pic>
        <p:nvPicPr>
          <p:cNvPr id="7" name="Imag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9759" y="1273808"/>
            <a:ext cx="2521080" cy="4369025"/>
          </a:xfrm>
          <a:prstGeom prst="rect">
            <a:avLst/>
          </a:prstGeom>
        </p:spPr>
      </p:pic>
      <p:pic>
        <p:nvPicPr>
          <p:cNvPr id="8" name="Imag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21251" y="1267457"/>
            <a:ext cx="2635385" cy="4362674"/>
          </a:xfrm>
          <a:prstGeom prst="rect">
            <a:avLst/>
          </a:prstGeom>
        </p:spPr>
      </p:pic>
      <p:pic>
        <p:nvPicPr>
          <p:cNvPr id="10" name="Imag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031189" y="1267457"/>
            <a:ext cx="3086259" cy="4369025"/>
          </a:xfrm>
          <a:prstGeom prst="rect">
            <a:avLst/>
          </a:prstGeom>
        </p:spPr>
      </p:pic>
    </p:spTree>
    <p:extLst>
      <p:ext uri="{BB962C8B-B14F-4D97-AF65-F5344CB8AC3E}">
        <p14:creationId xmlns:p14="http://schemas.microsoft.com/office/powerpoint/2010/main" val="30345285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contenu 3"/>
          <p:cNvSpPr txBox="1">
            <a:spLocks/>
          </p:cNvSpPr>
          <p:nvPr/>
        </p:nvSpPr>
        <p:spPr>
          <a:xfrm>
            <a:off x="1049153" y="1260909"/>
            <a:ext cx="10818795" cy="4347411"/>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lgn="just">
              <a:lnSpc>
                <a:spcPct val="150000"/>
              </a:lnSpc>
              <a:buNone/>
            </a:pPr>
            <a:r>
              <a:rPr lang="fr-FR" dirty="0" smtClean="0"/>
              <a:t>Le </a:t>
            </a:r>
            <a:r>
              <a:rPr lang="fr-FR" dirty="0" smtClean="0"/>
              <a:t>co-enseignement </a:t>
            </a:r>
            <a:r>
              <a:rPr lang="fr-FR" dirty="0"/>
              <a:t>signifie </a:t>
            </a:r>
            <a:r>
              <a:rPr lang="fr-FR" dirty="0" smtClean="0"/>
              <a:t>des </a:t>
            </a:r>
            <a:r>
              <a:rPr lang="fr-FR" dirty="0"/>
              <a:t>tâches professionnelles partagées (au sens conçues ensemble ou dont la préparation est mise en commun, et que chacun fait sienne</a:t>
            </a:r>
            <a:r>
              <a:rPr lang="fr-FR" dirty="0" smtClean="0"/>
              <a:t>): </a:t>
            </a:r>
            <a:r>
              <a:rPr lang="fr-FR" dirty="0"/>
              <a:t>les ressources, la planification et la conception de séances, leur organisation (indiquant qui fait quoi), la mise en œuvre, l’évaluation des séances et donc la responsabilité sont </a:t>
            </a:r>
            <a:r>
              <a:rPr lang="fr-FR" dirty="0" smtClean="0"/>
              <a:t>partagées.</a:t>
            </a:r>
            <a:endParaRPr lang="fr-FR" dirty="0"/>
          </a:p>
        </p:txBody>
      </p:sp>
      <p:sp>
        <p:nvSpPr>
          <p:cNvPr id="3" name="Titre 2"/>
          <p:cNvSpPr>
            <a:spLocks noGrp="1"/>
          </p:cNvSpPr>
          <p:nvPr>
            <p:ph type="title"/>
          </p:nvPr>
        </p:nvSpPr>
        <p:spPr>
          <a:xfrm>
            <a:off x="1771048" y="560070"/>
            <a:ext cx="10420952" cy="700839"/>
          </a:xfrm>
        </p:spPr>
        <p:txBody>
          <a:bodyPr>
            <a:noAutofit/>
          </a:bodyPr>
          <a:lstStyle/>
          <a:p>
            <a:r>
              <a:rPr lang="fr-FR" sz="2800" b="1" dirty="0" smtClean="0"/>
              <a:t>Co-enseignement</a:t>
            </a:r>
            <a:r>
              <a:rPr lang="fr-FR" sz="2800" b="1" dirty="0"/>
              <a:t>, </a:t>
            </a:r>
            <a:r>
              <a:rPr lang="fr-FR" sz="2800" b="1" dirty="0" smtClean="0"/>
              <a:t>tâches professionnelles partagées</a:t>
            </a:r>
            <a:endParaRPr lang="fr-FR" sz="2800" b="1" dirty="0"/>
          </a:p>
        </p:txBody>
      </p:sp>
      <p:sp>
        <p:nvSpPr>
          <p:cNvPr id="6" name="Espace réservé du contenu 3"/>
          <p:cNvSpPr txBox="1">
            <a:spLocks/>
          </p:cNvSpPr>
          <p:nvPr/>
        </p:nvSpPr>
        <p:spPr>
          <a:xfrm>
            <a:off x="2507940" y="1977390"/>
            <a:ext cx="9684060" cy="4880610"/>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buNone/>
            </a:pPr>
            <a:endParaRPr lang="fr-FR" dirty="0"/>
          </a:p>
        </p:txBody>
      </p:sp>
    </p:spTree>
    <p:extLst>
      <p:ext uri="{BB962C8B-B14F-4D97-AF65-F5344CB8AC3E}">
        <p14:creationId xmlns:p14="http://schemas.microsoft.com/office/powerpoint/2010/main" val="30078587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contenu 3"/>
          <p:cNvSpPr txBox="1">
            <a:spLocks/>
          </p:cNvSpPr>
          <p:nvPr/>
        </p:nvSpPr>
        <p:spPr>
          <a:xfrm>
            <a:off x="1049154" y="1270535"/>
            <a:ext cx="10809170" cy="4337785"/>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lnSpc>
                <a:spcPct val="150000"/>
              </a:lnSpc>
              <a:buNone/>
            </a:pPr>
            <a:r>
              <a:rPr lang="fr-FR" dirty="0" smtClean="0"/>
              <a:t>De </a:t>
            </a:r>
            <a:r>
              <a:rPr lang="fr-FR" dirty="0"/>
              <a:t>la préparation (séance /séquence) aux </a:t>
            </a:r>
            <a:r>
              <a:rPr lang="fr-FR" dirty="0" smtClean="0"/>
              <a:t>évaluations:</a:t>
            </a:r>
            <a:endParaRPr lang="fr-FR" dirty="0"/>
          </a:p>
          <a:p>
            <a:pPr>
              <a:lnSpc>
                <a:spcPct val="150000"/>
              </a:lnSpc>
              <a:buFont typeface="Century Gothic" panose="020B0502020202020204" pitchFamily="34" charset="0"/>
              <a:buChar char="→"/>
            </a:pPr>
            <a:r>
              <a:rPr lang="fr-FR" dirty="0" smtClean="0"/>
              <a:t>Étape 1: réflexion individuelle puis concertée avec deux ou trois professeurs</a:t>
            </a:r>
          </a:p>
          <a:p>
            <a:pPr algn="just">
              <a:lnSpc>
                <a:spcPct val="150000"/>
              </a:lnSpc>
              <a:buFont typeface="Century Gothic" panose="020B0502020202020204" pitchFamily="34" charset="0"/>
              <a:buChar char="→"/>
            </a:pPr>
            <a:r>
              <a:rPr lang="fr-FR" dirty="0"/>
              <a:t>Étape</a:t>
            </a:r>
            <a:r>
              <a:rPr lang="fr-FR" dirty="0" smtClean="0"/>
              <a:t> 2: organisation du </a:t>
            </a:r>
            <a:r>
              <a:rPr lang="fr-FR" dirty="0" smtClean="0"/>
              <a:t>co-enseignement  </a:t>
            </a:r>
            <a:endParaRPr lang="fr-FR" dirty="0" smtClean="0"/>
          </a:p>
          <a:p>
            <a:pPr>
              <a:lnSpc>
                <a:spcPct val="150000"/>
              </a:lnSpc>
              <a:buFont typeface="Century Gothic" panose="020B0502020202020204" pitchFamily="34" charset="0"/>
              <a:buChar char="→"/>
            </a:pPr>
            <a:r>
              <a:rPr lang="fr-FR" dirty="0"/>
              <a:t>Étape </a:t>
            </a:r>
            <a:r>
              <a:rPr lang="fr-FR" dirty="0" smtClean="0"/>
              <a:t>3: validation du plan de </a:t>
            </a:r>
            <a:r>
              <a:rPr lang="fr-FR" dirty="0" smtClean="0"/>
              <a:t>co-enseignement</a:t>
            </a:r>
            <a:endParaRPr lang="fr-FR" dirty="0" smtClean="0"/>
          </a:p>
          <a:p>
            <a:pPr>
              <a:lnSpc>
                <a:spcPct val="150000"/>
              </a:lnSpc>
              <a:buFont typeface="Century Gothic" panose="020B0502020202020204" pitchFamily="34" charset="0"/>
              <a:buChar char="→"/>
            </a:pPr>
            <a:r>
              <a:rPr lang="fr-FR" dirty="0"/>
              <a:t>Étape</a:t>
            </a:r>
            <a:r>
              <a:rPr lang="fr-FR" dirty="0" smtClean="0"/>
              <a:t> 4: mise en œuvre du </a:t>
            </a:r>
            <a:r>
              <a:rPr lang="fr-FR" dirty="0" smtClean="0"/>
              <a:t>co-enseignement  </a:t>
            </a:r>
            <a:endParaRPr lang="fr-FR" dirty="0"/>
          </a:p>
        </p:txBody>
      </p:sp>
      <p:sp>
        <p:nvSpPr>
          <p:cNvPr id="3" name="Titre 2"/>
          <p:cNvSpPr>
            <a:spLocks noGrp="1"/>
          </p:cNvSpPr>
          <p:nvPr>
            <p:ph type="title"/>
          </p:nvPr>
        </p:nvSpPr>
        <p:spPr>
          <a:xfrm>
            <a:off x="1771048" y="560070"/>
            <a:ext cx="10420952" cy="710465"/>
          </a:xfrm>
        </p:spPr>
        <p:txBody>
          <a:bodyPr>
            <a:normAutofit/>
          </a:bodyPr>
          <a:lstStyle/>
          <a:p>
            <a:r>
              <a:rPr lang="fr-FR" sz="2800" b="1" dirty="0" smtClean="0"/>
              <a:t>Co-enseignement</a:t>
            </a:r>
            <a:r>
              <a:rPr lang="fr-FR" sz="2800" b="1" dirty="0"/>
              <a:t>, </a:t>
            </a:r>
            <a:r>
              <a:rPr lang="fr-FR" sz="2800" b="1" dirty="0" smtClean="0"/>
              <a:t>démarche de mise en oeuvre</a:t>
            </a:r>
            <a:endParaRPr lang="fr-FR" sz="2800" b="1" dirty="0"/>
          </a:p>
        </p:txBody>
      </p:sp>
      <p:sp>
        <p:nvSpPr>
          <p:cNvPr id="6" name="Espace réservé du contenu 3"/>
          <p:cNvSpPr txBox="1">
            <a:spLocks/>
          </p:cNvSpPr>
          <p:nvPr/>
        </p:nvSpPr>
        <p:spPr>
          <a:xfrm>
            <a:off x="2507940" y="1977390"/>
            <a:ext cx="9684060" cy="4880610"/>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buNone/>
            </a:pPr>
            <a:endParaRPr lang="fr-FR" dirty="0"/>
          </a:p>
        </p:txBody>
      </p:sp>
    </p:spTree>
    <p:extLst>
      <p:ext uri="{BB962C8B-B14F-4D97-AF65-F5344CB8AC3E}">
        <p14:creationId xmlns:p14="http://schemas.microsoft.com/office/powerpoint/2010/main" val="441845346"/>
      </p:ext>
    </p:extLst>
  </p:cSld>
  <p:clrMapOvr>
    <a:masterClrMapping/>
  </p:clrMapOvr>
  <p:timing>
    <p:tnLst>
      <p:par>
        <p:cTn id="1" dur="indefinite" restart="never" nodeType="tmRoot"/>
      </p:par>
    </p:tnLst>
  </p:timing>
</p:sld>
</file>

<file path=ppt/theme/theme1.xml><?xml version="1.0" encoding="utf-8"?>
<a:theme xmlns:a="http://schemas.openxmlformats.org/drawingml/2006/main" name="Brin">
  <a:themeElements>
    <a:clrScheme name="Brin">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Brin">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rin">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1119</TotalTime>
  <Words>422</Words>
  <Application>Microsoft Office PowerPoint</Application>
  <PresentationFormat>Grand écran</PresentationFormat>
  <Paragraphs>27</Paragraphs>
  <Slides>6</Slides>
  <Notes>6</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6</vt:i4>
      </vt:variant>
    </vt:vector>
  </HeadingPairs>
  <TitlesOfParts>
    <vt:vector size="11" baseType="lpstr">
      <vt:lpstr>Arial</vt:lpstr>
      <vt:lpstr>Calibri</vt:lpstr>
      <vt:lpstr>Century Gothic</vt:lpstr>
      <vt:lpstr>Wingdings 3</vt:lpstr>
      <vt:lpstr>Brin</vt:lpstr>
      <vt:lpstr>BTS CIEL</vt:lpstr>
      <vt:lpstr>Co-enseignement, définition</vt:lpstr>
      <vt:lpstr>Co-enseignement, enjeu essentiel</vt:lpstr>
      <vt:lpstr>Co-enseignement, quatre modalités pédagogiques</vt:lpstr>
      <vt:lpstr>Co-enseignement, tâches professionnelles partagées</vt:lpstr>
      <vt:lpstr>Co-enseignement, démarche de mise en oeuvre</vt:lpstr>
    </vt:vector>
  </TitlesOfParts>
  <Company>Académie de Lille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BTS CIEL</dc:title>
  <dc:creator>Fabrice Rose</dc:creator>
  <cp:lastModifiedBy>Fabrice Rose</cp:lastModifiedBy>
  <cp:revision>157</cp:revision>
  <dcterms:created xsi:type="dcterms:W3CDTF">2020-10-20T02:30:57Z</dcterms:created>
  <dcterms:modified xsi:type="dcterms:W3CDTF">2024-02-26T09:15:08Z</dcterms:modified>
</cp:coreProperties>
</file>