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77" r:id="rId2"/>
    <p:sldId id="265" r:id="rId3"/>
    <p:sldId id="257" r:id="rId4"/>
    <p:sldId id="262" r:id="rId5"/>
    <p:sldId id="278" r:id="rId6"/>
    <p:sldId id="307" r:id="rId7"/>
    <p:sldId id="261" r:id="rId8"/>
    <p:sldId id="260" r:id="rId9"/>
    <p:sldId id="333" r:id="rId10"/>
    <p:sldId id="267" r:id="rId11"/>
    <p:sldId id="264" r:id="rId12"/>
    <p:sldId id="268" r:id="rId13"/>
    <p:sldId id="312" r:id="rId14"/>
    <p:sldId id="408" r:id="rId15"/>
    <p:sldId id="323" r:id="rId16"/>
    <p:sldId id="332" r:id="rId17"/>
    <p:sldId id="325" r:id="rId18"/>
    <p:sldId id="366" r:id="rId19"/>
    <p:sldId id="330" r:id="rId20"/>
    <p:sldId id="326" r:id="rId21"/>
    <p:sldId id="331" r:id="rId22"/>
    <p:sldId id="367" r:id="rId23"/>
    <p:sldId id="368" r:id="rId24"/>
    <p:sldId id="369" r:id="rId25"/>
    <p:sldId id="370" r:id="rId26"/>
    <p:sldId id="371" r:id="rId27"/>
    <p:sldId id="372" r:id="rId28"/>
    <p:sldId id="373" r:id="rId29"/>
    <p:sldId id="374" r:id="rId30"/>
    <p:sldId id="375" r:id="rId31"/>
    <p:sldId id="376"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409" r:id="rId51"/>
    <p:sldId id="308" r:id="rId52"/>
    <p:sldId id="309" r:id="rId53"/>
    <p:sldId id="310" r:id="rId54"/>
    <p:sldId id="311" r:id="rId55"/>
    <p:sldId id="410" r:id="rId56"/>
    <p:sldId id="313" r:id="rId57"/>
    <p:sldId id="314" r:id="rId58"/>
    <p:sldId id="315" r:id="rId59"/>
    <p:sldId id="316" r:id="rId60"/>
    <p:sldId id="317" r:id="rId61"/>
    <p:sldId id="318" r:id="rId62"/>
    <p:sldId id="319" r:id="rId63"/>
  </p:sldIdLst>
  <p:sldSz cx="12192000" cy="6858000"/>
  <p:notesSz cx="12192000" cy="6858000"/>
  <p:defaultText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160">
          <p15:clr>
            <a:srgbClr val="A4A3A4"/>
          </p15:clr>
        </p15:guide>
        <p15:guide id="2" pos="38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varScale="1">
        <p:scale>
          <a:sx n="66" d="100"/>
          <a:sy n="66" d="100"/>
        </p:scale>
        <p:origin x="1060" y="3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1027"/>
    </p:cViewPr>
  </p:sorterViewPr>
  <p:notesViewPr>
    <p:cSldViewPr snapToGrid="0">
      <p:cViewPr varScale="1">
        <p:scale>
          <a:sx n="89" d="100"/>
          <a:sy n="89" d="100"/>
        </p:scale>
        <p:origin x="-1138" y="-72"/>
      </p:cViewPr>
      <p:guideLst>
        <p:guide orient="horz" pos="2160"/>
        <p:guide pos="384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Espace réservé de l'en-tête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85CE9E75-10AD-43B5-ABC4-6C8B30D4BD71}" type="datetimeFigureOut">
              <a:rPr lang="fr-FR"/>
              <a:pPr>
                <a:defRPr/>
              </a:pPr>
              <a:t>26/02/2024</a:t>
            </a:fld>
            <a:endParaRPr lang="fr-FR"/>
          </a:p>
        </p:txBody>
      </p:sp>
      <p:sp>
        <p:nvSpPr>
          <p:cNvPr id="4" name="Espace réservé de l'image des diapositives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fr-FR"/>
          </a:p>
        </p:txBody>
      </p:sp>
      <p:sp>
        <p:nvSpPr>
          <p:cNvPr id="5" name="Espace réservé des notes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p>
        </p:txBody>
      </p:sp>
      <p:sp>
        <p:nvSpPr>
          <p:cNvPr id="6" name="Espace réservé du pied de page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fr-FR"/>
          </a:p>
        </p:txBody>
      </p:sp>
      <p:sp>
        <p:nvSpPr>
          <p:cNvPr id="7" name="Espace réservé du numéro de diapositive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90AE5035-B166-4B0D-A587-4618D6438EC7}"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0AE5035-B166-4B0D-A587-4618D6438EC7}" type="slidenum">
              <a:rPr lang="fr-FR" smtClean="0"/>
              <a:pPr/>
              <a:t>1</a:t>
            </a:fld>
            <a:endParaRPr lang="fr-FR"/>
          </a:p>
        </p:txBody>
      </p:sp>
    </p:spTree>
    <p:extLst>
      <p:ext uri="{BB962C8B-B14F-4D97-AF65-F5344CB8AC3E}">
        <p14:creationId xmlns:p14="http://schemas.microsoft.com/office/powerpoint/2010/main" val="872330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Une étude prospective pour identifier les besoins en emplois et les besoins en compétences pour l’ensemble de la filière électrique (200 000 nouveaux emplois d’ici 2030) notamment pour la rénovation énergétiques des bâtiments et le déploiement des ENR en raison de la PPE.</a:t>
            </a:r>
          </a:p>
        </p:txBody>
      </p:sp>
      <p:sp>
        <p:nvSpPr>
          <p:cNvPr id="4" name="Espace réservé du numéro de diapositive 3"/>
          <p:cNvSpPr>
            <a:spLocks noGrp="1"/>
          </p:cNvSpPr>
          <p:nvPr>
            <p:ph type="sldNum" sz="quarter" idx="10"/>
          </p:nvPr>
        </p:nvSpPr>
        <p:spPr bwMode="auto"/>
        <p:txBody>
          <a:bodyPr/>
          <a:lstStyle/>
          <a:p>
            <a:pPr>
              <a:defRPr/>
            </a:pPr>
            <a:fld id="{90AE5035-B166-4B0D-A587-4618D6438EC7}" type="slidenum">
              <a:rPr lang="fr-FR"/>
              <a:pPr>
                <a:defRPr/>
              </a:pPr>
              <a:t>3</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Une étude prospective pour identifier les besoins en emplois et les besoins en compétences pour l’ensemble de la filière électrique (200 000 nouveaux emplois d’ici 2030) notamment pour la rénovation énergétiques des bâtiments et le déploiement des ENR en raison de la PPE.</a:t>
            </a:r>
          </a:p>
        </p:txBody>
      </p:sp>
      <p:sp>
        <p:nvSpPr>
          <p:cNvPr id="4" name="Espace réservé du numéro de diapositive 3"/>
          <p:cNvSpPr>
            <a:spLocks noGrp="1"/>
          </p:cNvSpPr>
          <p:nvPr>
            <p:ph type="sldNum" sz="quarter" idx="10"/>
          </p:nvPr>
        </p:nvSpPr>
        <p:spPr/>
        <p:txBody>
          <a:bodyPr/>
          <a:lstStyle/>
          <a:p>
            <a:fld id="{90AE5035-B166-4B0D-A587-4618D6438EC7}" type="slidenum">
              <a:rPr lang="fr-FR" smtClean="0"/>
              <a:pPr/>
              <a:t>5</a:t>
            </a:fld>
            <a:endParaRPr lang="fr-FR"/>
          </a:p>
        </p:txBody>
      </p:sp>
    </p:spTree>
    <p:extLst>
      <p:ext uri="{BB962C8B-B14F-4D97-AF65-F5344CB8AC3E}">
        <p14:creationId xmlns:p14="http://schemas.microsoft.com/office/powerpoint/2010/main" val="2418271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Une étude prospective pour identifier les besoins en emplois et les besoins en compétences pour l’ensemble de la filière électrique (200 000 nouveaux emplois d’ici 2030) notamment pour la rénovation énergétiques des bâtiments et le déploiement des ENR en raison de la PPE.</a:t>
            </a:r>
          </a:p>
        </p:txBody>
      </p:sp>
      <p:sp>
        <p:nvSpPr>
          <p:cNvPr id="4" name="Espace réservé du numéro de diapositive 3"/>
          <p:cNvSpPr>
            <a:spLocks noGrp="1"/>
          </p:cNvSpPr>
          <p:nvPr>
            <p:ph type="sldNum" sz="quarter" idx="10"/>
          </p:nvPr>
        </p:nvSpPr>
        <p:spPr/>
        <p:txBody>
          <a:bodyPr/>
          <a:lstStyle/>
          <a:p>
            <a:fld id="{90AE5035-B166-4B0D-A587-4618D6438EC7}" type="slidenum">
              <a:rPr lang="fr-FR" smtClean="0"/>
              <a:pPr/>
              <a:t>6</a:t>
            </a:fld>
            <a:endParaRPr lang="fr-FR"/>
          </a:p>
        </p:txBody>
      </p:sp>
    </p:spTree>
    <p:extLst>
      <p:ext uri="{BB962C8B-B14F-4D97-AF65-F5344CB8AC3E}">
        <p14:creationId xmlns:p14="http://schemas.microsoft.com/office/powerpoint/2010/main" val="62802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Espace réservé de l'image des diapositives 1"/>
          <p:cNvSpPr>
            <a:spLocks noGrp="1" noRot="1" noChangeAspect="1"/>
          </p:cNvSpPr>
          <p:nvPr>
            <p:ph type="sldImg"/>
          </p:nvPr>
        </p:nvSpPr>
        <p:spPr bwMode="auto"/>
      </p:sp>
      <p:sp>
        <p:nvSpPr>
          <p:cNvPr id="3" name="Espace réservé des notes 2"/>
          <p:cNvSpPr>
            <a:spLocks noGrp="1"/>
          </p:cNvSpPr>
          <p:nvPr>
            <p:ph type="body" idx="1"/>
          </p:nvPr>
        </p:nvSpPr>
        <p:spPr bwMode="auto"/>
        <p:txBody>
          <a:bodyPr/>
          <a:lstStyle/>
          <a:p>
            <a:pPr>
              <a:defRPr/>
            </a:pPr>
            <a:r>
              <a:rPr lang="fr-FR"/>
              <a:t>Une étude prospective pour identifier les besoins en emplois et les besoins en compétences pour l’ensemble de la filière électrique (200 000 nouveaux emplois d’ici 2030) notamment pour la rénovation énergétiques des bâtiments et le déploiement des ENR en raison de la PPE.</a:t>
            </a:r>
            <a:endParaRPr/>
          </a:p>
        </p:txBody>
      </p:sp>
      <p:sp>
        <p:nvSpPr>
          <p:cNvPr id="4" name="Espace réservé du numéro de diapositive 3"/>
          <p:cNvSpPr>
            <a:spLocks noGrp="1"/>
          </p:cNvSpPr>
          <p:nvPr>
            <p:ph type="sldNum" sz="quarter" idx="10"/>
          </p:nvPr>
        </p:nvSpPr>
        <p:spPr bwMode="auto"/>
        <p:txBody>
          <a:bodyPr/>
          <a:lstStyle/>
          <a:p>
            <a:pPr>
              <a:defRPr/>
            </a:pPr>
            <a:fld id="{90AE5035-B166-4B0D-A587-4618D6438EC7}" type="slidenum">
              <a:rPr lang="fr-FR"/>
              <a:t>38</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Diapositive de titr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2589213" y="2514600"/>
            <a:ext cx="8915399" cy="2262781"/>
          </a:xfrm>
        </p:spPr>
        <p:txBody>
          <a:bodyPr anchor="b">
            <a:normAutofit/>
          </a:bodyPr>
          <a:lstStyle>
            <a:lvl1pPr>
              <a:defRPr sz="5400"/>
            </a:lvl1pPr>
          </a:lstStyle>
          <a:p>
            <a:pPr>
              <a:defRPr/>
            </a:pPr>
            <a:r>
              <a:rPr lang="fr-FR"/>
              <a:t>Modifiez le style du titre</a:t>
            </a:r>
            <a:endParaRPr lang="en-US"/>
          </a:p>
        </p:txBody>
      </p:sp>
      <p:sp>
        <p:nvSpPr>
          <p:cNvPr id="3" name="Subtitle 2"/>
          <p:cNvSpPr>
            <a:spLocks noGrp="1"/>
          </p:cNvSpPr>
          <p:nvPr>
            <p:ph type="subTitle" idx="1"/>
          </p:nvPr>
        </p:nvSpPr>
        <p:spPr bwMode="auto">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fr-FR"/>
              <a:t>Modifier le style des sous-titres du masque</a:t>
            </a:r>
            <a:endParaRPr lang="en-US"/>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7" name="Freeform 6"/>
          <p:cNvSpPr/>
          <p:nvPr/>
        </p:nvSpPr>
        <p:spPr bwMode="auto">
          <a:xfrm>
            <a:off x="0" y="4323810"/>
            <a:ext cx="1744652" cy="778589"/>
          </a:xfrm>
          <a:custGeom>
            <a:avLst/>
            <a:gdLst/>
            <a:ahLst/>
            <a:cxnLst/>
            <a:rect l="0" t="0" r="r" b="b"/>
            <a:pathLst>
              <a:path w="372" h="166" extrusionOk="0">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bwMode="auto">
          <a:xfrm>
            <a:off x="531812" y="4529540"/>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Titre et légend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2" y="609600"/>
            <a:ext cx="8915399" cy="3117040"/>
          </a:xfrm>
        </p:spPr>
        <p:txBody>
          <a:bodyPr anchor="ctr">
            <a:normAutofit/>
          </a:bodyPr>
          <a:lstStyle>
            <a:lvl1pPr algn="l">
              <a:defRPr sz="4800" b="0" cap="none"/>
            </a:lvl1pPr>
          </a:lstStyle>
          <a:p>
            <a:pPr>
              <a:defRPr/>
            </a:pPr>
            <a:r>
              <a:rPr lang="fr-FR"/>
              <a:t>Modifiez le style du titre</a:t>
            </a:r>
            <a:endParaRPr lang="en-US"/>
          </a:p>
        </p:txBody>
      </p:sp>
      <p:sp>
        <p:nvSpPr>
          <p:cNvPr id="3" name="Text Placeholder 2"/>
          <p:cNvSpPr>
            <a:spLocks noGrp="1"/>
          </p:cNvSpPr>
          <p:nvPr>
            <p:ph type="body" idx="1"/>
          </p:nvPr>
        </p:nvSpPr>
        <p:spPr bwMode="auto">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fr-FR"/>
              <a:t>Modifier les styles du texte du masque</a:t>
            </a:r>
            <a:endParaRPr/>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31781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a:xfrm>
            <a:off x="531812" y="3244139"/>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Citation avec légend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849949" y="609600"/>
            <a:ext cx="8393926" cy="2895600"/>
          </a:xfrm>
        </p:spPr>
        <p:txBody>
          <a:bodyPr anchor="ctr">
            <a:normAutofit/>
          </a:bodyPr>
          <a:lstStyle>
            <a:lvl1pPr algn="l">
              <a:defRPr sz="4800" b="0" cap="none"/>
            </a:lvl1pPr>
          </a:lstStyle>
          <a:p>
            <a:pPr>
              <a:defRPr/>
            </a:pPr>
            <a:r>
              <a:rPr lang="fr-FR"/>
              <a:t>Modifiez le style du titre</a:t>
            </a:r>
            <a:endParaRPr lang="en-US"/>
          </a:p>
        </p:txBody>
      </p:sp>
      <p:sp>
        <p:nvSpPr>
          <p:cNvPr id="13" name="Text Placeholder 9"/>
          <p:cNvSpPr>
            <a:spLocks noGrp="1"/>
          </p:cNvSpPr>
          <p:nvPr>
            <p:ph type="body" sz="quarter" idx="13"/>
          </p:nvPr>
        </p:nvSpPr>
        <p:spPr bwMode="auto">
          <a:xfrm>
            <a:off x="3275012" y="3505199"/>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defRPr/>
            </a:pPr>
            <a:r>
              <a:rPr lang="fr-FR"/>
              <a:t>Modifier les styles du texte du masque</a:t>
            </a:r>
            <a:endParaRPr/>
          </a:p>
        </p:txBody>
      </p:sp>
      <p:sp>
        <p:nvSpPr>
          <p:cNvPr id="3" name="Text Placeholder 2"/>
          <p:cNvSpPr>
            <a:spLocks noGrp="1"/>
          </p:cNvSpPr>
          <p:nvPr>
            <p:ph type="body" idx="1"/>
          </p:nvPr>
        </p:nvSpPr>
        <p:spPr bwMode="auto">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fr-FR"/>
              <a:t>Modifier les styles du texte du masque</a:t>
            </a:r>
            <a:endParaRPr/>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11" name="Freeform 11"/>
          <p:cNvSpPr/>
          <p:nvPr/>
        </p:nvSpPr>
        <p:spPr bwMode="auto">
          <a:xfrm flipV="1">
            <a:off x="-4189" y="31781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a:xfrm>
            <a:off x="531812" y="3244139"/>
            <a:ext cx="779766" cy="365125"/>
          </a:xfrm>
        </p:spPr>
        <p:txBody>
          <a:bodyPr/>
          <a:lstStyle/>
          <a:p>
            <a:pPr>
              <a:defRPr/>
            </a:pPr>
            <a:fld id="{F3DAFDF2-11D8-4CC7-ABA5-CC29751A887B}" type="slidenum">
              <a:rPr lang="fr-FR"/>
              <a:pPr>
                <a:defRPr/>
              </a:pPr>
              <a:t>‹N°›</a:t>
            </a:fld>
            <a:endParaRPr lang="fr-FR"/>
          </a:p>
        </p:txBody>
      </p:sp>
      <p:sp>
        <p:nvSpPr>
          <p:cNvPr id="14" name="TextBox 13"/>
          <p:cNvSpPr txBox="1"/>
          <p:nvPr/>
        </p:nvSpPr>
        <p:spPr bwMode="auto">
          <a:xfrm>
            <a:off x="2467651" y="648005"/>
            <a:ext cx="609600" cy="584775"/>
          </a:xfrm>
          <a:prstGeom prst="rect">
            <a:avLst/>
          </a:prstGeom>
        </p:spPr>
        <p:txBody>
          <a:bodyPr vert="horz" lIns="91440" tIns="45720" rIns="91440" bIns="45720" rtlCol="0" anchor="ctr">
            <a:noAutofit/>
          </a:bodyPr>
          <a:lstStyle/>
          <a:p>
            <a:pPr lvl="0">
              <a:defRPr/>
            </a:pPr>
            <a:r>
              <a:rPr lang="en-US" sz="8000">
                <a:ln w="3175" cmpd="sng">
                  <a:noFill/>
                </a:ln>
                <a:solidFill>
                  <a:schemeClr val="accent1"/>
                </a:solidFill>
                <a:latin typeface="Arial"/>
              </a:rPr>
              <a:t>“</a:t>
            </a:r>
            <a:endParaRPr/>
          </a:p>
        </p:txBody>
      </p:sp>
      <p:sp>
        <p:nvSpPr>
          <p:cNvPr id="15" name="TextBox 14"/>
          <p:cNvSpPr txBox="1"/>
          <p:nvPr/>
        </p:nvSpPr>
        <p:spPr bwMode="auto">
          <a:xfrm>
            <a:off x="11114852" y="2905306"/>
            <a:ext cx="609600" cy="584775"/>
          </a:xfrm>
          <a:prstGeom prst="rect">
            <a:avLst/>
          </a:prstGeom>
        </p:spPr>
        <p:txBody>
          <a:bodyPr vert="horz" lIns="91440" tIns="45720" rIns="91440" bIns="45720" rtlCol="0" anchor="ctr">
            <a:noAutofit/>
          </a:bodyPr>
          <a:lstStyle/>
          <a:p>
            <a:pPr lvl="0">
              <a:defRPr/>
            </a:pPr>
            <a:r>
              <a:rPr lang="en-US" sz="8000">
                <a:ln w="3175" cmpd="sng">
                  <a:noFill/>
                </a:ln>
                <a:solidFill>
                  <a:schemeClr val="accent1"/>
                </a:solidFill>
                <a:latin typeface="Arial"/>
              </a:rPr>
              <a:t>”</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Carte nom">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3" y="2438400"/>
            <a:ext cx="8915400" cy="2724845"/>
          </a:xfrm>
        </p:spPr>
        <p:txBody>
          <a:bodyPr anchor="b">
            <a:normAutofit/>
          </a:bodyPr>
          <a:lstStyle>
            <a:lvl1pPr algn="l">
              <a:defRPr sz="4800" b="0"/>
            </a:lvl1pPr>
          </a:lstStyle>
          <a:p>
            <a:pPr>
              <a:defRPr/>
            </a:pPr>
            <a:r>
              <a:rPr lang="fr-FR"/>
              <a:t>Modifiez le style du titre</a:t>
            </a:r>
            <a:endParaRPr lang="en-US"/>
          </a:p>
        </p:txBody>
      </p:sp>
      <p:sp>
        <p:nvSpPr>
          <p:cNvPr id="4" name="Text Placeholder 3"/>
          <p:cNvSpPr>
            <a:spLocks noGrp="1"/>
          </p:cNvSpPr>
          <p:nvPr>
            <p:ph type="body" sz="half" idx="2"/>
          </p:nvPr>
        </p:nvSpPr>
        <p:spPr bwMode="auto">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defRPr/>
            </a:pPr>
            <a:r>
              <a:rPr lang="fr-FR"/>
              <a:t>Modifier les styles du texte du masque</a:t>
            </a:r>
            <a:endParaRPr/>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491172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bwMode="auto">
          <a:xfrm>
            <a:off x="531812" y="4983087"/>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Carte nom citation">
    <p:spTree>
      <p:nvGrpSpPr>
        <p:cNvPr id="1" name=""/>
        <p:cNvGrpSpPr/>
        <p:nvPr/>
      </p:nvGrpSpPr>
      <p:grpSpPr bwMode="auto">
        <a:xfrm>
          <a:off x="0" y="0"/>
          <a:ext cx="0" cy="0"/>
          <a:chOff x="0" y="0"/>
          <a:chExt cx="0" cy="0"/>
        </a:xfrm>
      </p:grpSpPr>
      <p:sp>
        <p:nvSpPr>
          <p:cNvPr id="12" name="Title 1"/>
          <p:cNvSpPr>
            <a:spLocks noGrp="1"/>
          </p:cNvSpPr>
          <p:nvPr>
            <p:ph type="title"/>
          </p:nvPr>
        </p:nvSpPr>
        <p:spPr bwMode="auto">
          <a:xfrm>
            <a:off x="2849949" y="609600"/>
            <a:ext cx="8393926" cy="2895600"/>
          </a:xfrm>
        </p:spPr>
        <p:txBody>
          <a:bodyPr anchor="ctr">
            <a:normAutofit/>
          </a:bodyPr>
          <a:lstStyle>
            <a:lvl1pPr algn="l">
              <a:defRPr sz="4800" b="0" cap="none"/>
            </a:lvl1pPr>
          </a:lstStyle>
          <a:p>
            <a:pPr>
              <a:defRPr/>
            </a:pPr>
            <a:r>
              <a:rPr lang="fr-FR"/>
              <a:t>Modifiez le style du titre</a:t>
            </a:r>
            <a:endParaRPr lang="en-US"/>
          </a:p>
        </p:txBody>
      </p:sp>
      <p:sp>
        <p:nvSpPr>
          <p:cNvPr id="21" name="Text Placeholder 9"/>
          <p:cNvSpPr>
            <a:spLocks noGrp="1"/>
          </p:cNvSpPr>
          <p:nvPr>
            <p:ph type="body" sz="quarter" idx="13"/>
          </p:nvPr>
        </p:nvSpPr>
        <p:spPr bwMode="auto">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defRPr/>
            </a:pPr>
            <a:r>
              <a:rPr lang="fr-FR"/>
              <a:t>Modifier les styles du texte du masque</a:t>
            </a:r>
            <a:endParaRPr/>
          </a:p>
        </p:txBody>
      </p:sp>
      <p:sp>
        <p:nvSpPr>
          <p:cNvPr id="4" name="Text Placeholder 3"/>
          <p:cNvSpPr>
            <a:spLocks noGrp="1"/>
          </p:cNvSpPr>
          <p:nvPr>
            <p:ph type="body" sz="half" idx="2"/>
          </p:nvPr>
        </p:nvSpPr>
        <p:spPr bwMode="auto">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defRPr/>
            </a:pPr>
            <a:r>
              <a:rPr lang="fr-FR"/>
              <a:t>Modifier les styles du texte du masque</a:t>
            </a:r>
            <a:endParaRPr/>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11" name="Freeform 11"/>
          <p:cNvSpPr/>
          <p:nvPr/>
        </p:nvSpPr>
        <p:spPr bwMode="auto">
          <a:xfrm flipV="1">
            <a:off x="-4189" y="491172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bwMode="auto">
          <a:xfrm>
            <a:off x="531812" y="4983087"/>
            <a:ext cx="779766" cy="365125"/>
          </a:xfrm>
        </p:spPr>
        <p:txBody>
          <a:bodyPr/>
          <a:lstStyle/>
          <a:p>
            <a:pPr>
              <a:defRPr/>
            </a:pPr>
            <a:fld id="{F3DAFDF2-11D8-4CC7-ABA5-CC29751A887B}" type="slidenum">
              <a:rPr lang="fr-FR"/>
              <a:pPr>
                <a:defRPr/>
              </a:pPr>
              <a:t>‹N°›</a:t>
            </a:fld>
            <a:endParaRPr lang="fr-FR"/>
          </a:p>
        </p:txBody>
      </p:sp>
      <p:sp>
        <p:nvSpPr>
          <p:cNvPr id="17" name="TextBox 16"/>
          <p:cNvSpPr txBox="1"/>
          <p:nvPr/>
        </p:nvSpPr>
        <p:spPr bwMode="auto">
          <a:xfrm>
            <a:off x="2467651" y="648005"/>
            <a:ext cx="609600" cy="584775"/>
          </a:xfrm>
          <a:prstGeom prst="rect">
            <a:avLst/>
          </a:prstGeom>
        </p:spPr>
        <p:txBody>
          <a:bodyPr vert="horz" lIns="91440" tIns="45720" rIns="91440" bIns="45720" rtlCol="0" anchor="ctr">
            <a:noAutofit/>
          </a:bodyPr>
          <a:lstStyle/>
          <a:p>
            <a:pPr lvl="0">
              <a:defRPr/>
            </a:pPr>
            <a:r>
              <a:rPr lang="en-US" sz="8000">
                <a:ln w="3175" cmpd="sng">
                  <a:noFill/>
                </a:ln>
                <a:solidFill>
                  <a:schemeClr val="accent1"/>
                </a:solidFill>
                <a:latin typeface="Arial"/>
              </a:rPr>
              <a:t>“</a:t>
            </a:r>
            <a:endParaRPr/>
          </a:p>
        </p:txBody>
      </p:sp>
      <p:sp>
        <p:nvSpPr>
          <p:cNvPr id="18" name="TextBox 17"/>
          <p:cNvSpPr txBox="1"/>
          <p:nvPr/>
        </p:nvSpPr>
        <p:spPr bwMode="auto">
          <a:xfrm>
            <a:off x="11114852" y="2905306"/>
            <a:ext cx="609600" cy="584775"/>
          </a:xfrm>
          <a:prstGeom prst="rect">
            <a:avLst/>
          </a:prstGeom>
        </p:spPr>
        <p:txBody>
          <a:bodyPr vert="horz" lIns="91440" tIns="45720" rIns="91440" bIns="45720" rtlCol="0" anchor="ctr">
            <a:noAutofit/>
          </a:bodyPr>
          <a:lstStyle/>
          <a:p>
            <a:pPr lvl="0">
              <a:defRPr/>
            </a:pPr>
            <a:r>
              <a:rPr lang="en-US" sz="8000">
                <a:ln w="3175" cmpd="sng">
                  <a:noFill/>
                </a:ln>
                <a:solidFill>
                  <a:schemeClr val="accent1"/>
                </a:solidFill>
                <a:latin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Vrai ou faux">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2" y="627407"/>
            <a:ext cx="8915399" cy="2880020"/>
          </a:xfrm>
        </p:spPr>
        <p:txBody>
          <a:bodyPr anchor="ctr">
            <a:normAutofit/>
          </a:bodyPr>
          <a:lstStyle>
            <a:lvl1pPr algn="l">
              <a:defRPr sz="4800" b="0"/>
            </a:lvl1pPr>
          </a:lstStyle>
          <a:p>
            <a:pPr>
              <a:defRPr/>
            </a:pPr>
            <a:r>
              <a:rPr lang="fr-FR"/>
              <a:t>Modifiez le style du titre</a:t>
            </a:r>
            <a:endParaRPr lang="en-US"/>
          </a:p>
        </p:txBody>
      </p:sp>
      <p:sp>
        <p:nvSpPr>
          <p:cNvPr id="21" name="Text Placeholder 9"/>
          <p:cNvSpPr>
            <a:spLocks noGrp="1"/>
          </p:cNvSpPr>
          <p:nvPr>
            <p:ph type="body" sz="quarter" idx="13"/>
          </p:nvPr>
        </p:nvSpPr>
        <p:spPr bwMode="auto">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defRPr/>
            </a:pPr>
            <a:r>
              <a:rPr lang="fr-FR"/>
              <a:t>Modifier les styles du texte du masque</a:t>
            </a:r>
            <a:endParaRPr/>
          </a:p>
        </p:txBody>
      </p:sp>
      <p:sp>
        <p:nvSpPr>
          <p:cNvPr id="4" name="Text Placeholder 3"/>
          <p:cNvSpPr>
            <a:spLocks noGrp="1"/>
          </p:cNvSpPr>
          <p:nvPr>
            <p:ph type="body" sz="half" idx="2"/>
          </p:nvPr>
        </p:nvSpPr>
        <p:spPr bwMode="auto">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defRPr/>
            </a:pPr>
            <a:r>
              <a:rPr lang="fr-FR"/>
              <a:t>Modifier les styles du texte du masque</a:t>
            </a:r>
            <a:endParaRPr/>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491172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bwMode="auto">
          <a:xfrm>
            <a:off x="531812" y="4983087"/>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vertTx" preserve="1" userDrawn="1">
  <p:cSld name="Titre et texte vertical">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fr-FR"/>
              <a:t>Modifiez le style du titre</a:t>
            </a:r>
            <a:endParaRPr lang="en-US"/>
          </a:p>
        </p:txBody>
      </p:sp>
      <p:sp>
        <p:nvSpPr>
          <p:cNvPr id="3" name="Vertical Text Placeholder 2"/>
          <p:cNvSpPr>
            <a:spLocks noGrp="1"/>
          </p:cNvSpPr>
          <p:nvPr>
            <p:ph type="body" orient="vert" idx="1"/>
          </p:nvPr>
        </p:nvSpPr>
        <p:spPr bwMode="auto"/>
        <p:txBody>
          <a:bodyPr vert="eaVert" anchor="t"/>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8"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Titre vertical et texte">
    <p:spTree>
      <p:nvGrpSpPr>
        <p:cNvPr id="1" name=""/>
        <p:cNvGrpSpPr/>
        <p:nvPr/>
      </p:nvGrpSpPr>
      <p:grpSpPr bwMode="auto">
        <a:xfrm>
          <a:off x="0" y="0"/>
          <a:ext cx="0" cy="0"/>
          <a:chOff x="0" y="0"/>
          <a:chExt cx="0" cy="0"/>
        </a:xfrm>
      </p:grpSpPr>
      <p:sp>
        <p:nvSpPr>
          <p:cNvPr id="2" name="Vertical Title 1"/>
          <p:cNvSpPr>
            <a:spLocks noGrp="1"/>
          </p:cNvSpPr>
          <p:nvPr>
            <p:ph type="title" orient="vert"/>
          </p:nvPr>
        </p:nvSpPr>
        <p:spPr bwMode="auto">
          <a:xfrm>
            <a:off x="9294812" y="627405"/>
            <a:ext cx="2207601" cy="5283817"/>
          </a:xfrm>
        </p:spPr>
        <p:txBody>
          <a:bodyPr vert="eaVert" anchor="ctr"/>
          <a:lstStyle/>
          <a:p>
            <a:pPr>
              <a:defRPr/>
            </a:pPr>
            <a:r>
              <a:rPr lang="fr-FR"/>
              <a:t>Modifiez le style du titre</a:t>
            </a:r>
            <a:endParaRPr lang="en-US"/>
          </a:p>
        </p:txBody>
      </p:sp>
      <p:sp>
        <p:nvSpPr>
          <p:cNvPr id="3" name="Vertical Text Placeholder 2"/>
          <p:cNvSpPr>
            <a:spLocks noGrp="1"/>
          </p:cNvSpPr>
          <p:nvPr>
            <p:ph type="body" orient="vert" idx="1"/>
          </p:nvPr>
        </p:nvSpPr>
        <p:spPr bwMode="auto">
          <a:xfrm>
            <a:off x="2589212" y="627405"/>
            <a:ext cx="6477000" cy="5283817"/>
          </a:xfrm>
        </p:spPr>
        <p:txBody>
          <a:bodyPr vert="eaVert"/>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8"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re et contenu">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92925" y="624110"/>
            <a:ext cx="8911687" cy="1280890"/>
          </a:xfrm>
        </p:spPr>
        <p:txBody>
          <a:bodyPr/>
          <a:lstStyle/>
          <a:p>
            <a:pPr>
              <a:defRPr/>
            </a:pPr>
            <a:r>
              <a:rPr lang="fr-FR"/>
              <a:t>Modifiez le style du titre</a:t>
            </a:r>
            <a:endParaRPr lang="en-US"/>
          </a:p>
        </p:txBody>
      </p:sp>
      <p:sp>
        <p:nvSpPr>
          <p:cNvPr id="3" name="Content Placeholder 2"/>
          <p:cNvSpPr>
            <a:spLocks noGrp="1"/>
          </p:cNvSpPr>
          <p:nvPr>
            <p:ph idx="1"/>
          </p:nvPr>
        </p:nvSpPr>
        <p:spPr bwMode="auto">
          <a:xfrm>
            <a:off x="2589212" y="2133600"/>
            <a:ext cx="8915400" cy="3777622"/>
          </a:xfrm>
        </p:spPr>
        <p:txBody>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8"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Titre de section">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2" y="2058750"/>
            <a:ext cx="8915399" cy="1468800"/>
          </a:xfrm>
        </p:spPr>
        <p:txBody>
          <a:bodyPr anchor="b"/>
          <a:lstStyle>
            <a:lvl1pPr algn="l">
              <a:defRPr sz="4000" b="0" cap="none"/>
            </a:lvl1pPr>
          </a:lstStyle>
          <a:p>
            <a:pPr>
              <a:defRPr/>
            </a:pPr>
            <a:r>
              <a:rPr lang="fr-FR"/>
              <a:t>Modifiez le style du titre</a:t>
            </a:r>
            <a:endParaRPr lang="en-US"/>
          </a:p>
        </p:txBody>
      </p:sp>
      <p:sp>
        <p:nvSpPr>
          <p:cNvPr id="3" name="Text Placeholder 2"/>
          <p:cNvSpPr>
            <a:spLocks noGrp="1"/>
          </p:cNvSpPr>
          <p:nvPr>
            <p:ph type="body" idx="1"/>
          </p:nvPr>
        </p:nvSpPr>
        <p:spPr bwMode="auto">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fr-FR"/>
              <a:t>Modifier les styles du texte du masque</a:t>
            </a:r>
            <a:endParaRPr/>
          </a:p>
        </p:txBody>
      </p:sp>
      <p:sp>
        <p:nvSpPr>
          <p:cNvPr id="4" name="Date Placeholder 3"/>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31781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bwMode="auto">
          <a:xfrm>
            <a:off x="531812" y="3244139"/>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Deux contenus">
    <p:spTree>
      <p:nvGrpSpPr>
        <p:cNvPr id="1" name=""/>
        <p:cNvGrpSpPr/>
        <p:nvPr/>
      </p:nvGrpSpPr>
      <p:grpSpPr bwMode="auto">
        <a:xfrm>
          <a:off x="0" y="0"/>
          <a:ext cx="0" cy="0"/>
          <a:chOff x="0" y="0"/>
          <a:chExt cx="0" cy="0"/>
        </a:xfrm>
      </p:grpSpPr>
      <p:sp>
        <p:nvSpPr>
          <p:cNvPr id="8" name="Title 7"/>
          <p:cNvSpPr>
            <a:spLocks noGrp="1"/>
          </p:cNvSpPr>
          <p:nvPr>
            <p:ph type="title"/>
          </p:nvPr>
        </p:nvSpPr>
        <p:spPr bwMode="auto"/>
        <p:txBody>
          <a:bodyPr/>
          <a:lstStyle/>
          <a:p>
            <a:pPr>
              <a:defRPr/>
            </a:pPr>
            <a:r>
              <a:rPr lang="fr-FR"/>
              <a:t>Modifiez le style du titre</a:t>
            </a:r>
            <a:endParaRPr lang="en-US"/>
          </a:p>
        </p:txBody>
      </p:sp>
      <p:sp>
        <p:nvSpPr>
          <p:cNvPr id="3" name="Content Placeholder 2"/>
          <p:cNvSpPr>
            <a:spLocks noGrp="1"/>
          </p:cNvSpPr>
          <p:nvPr>
            <p:ph sz="half" idx="1"/>
          </p:nvPr>
        </p:nvSpPr>
        <p:spPr bwMode="auto">
          <a:xfrm>
            <a:off x="2589212" y="2133600"/>
            <a:ext cx="4313864" cy="3777622"/>
          </a:xfrm>
        </p:spPr>
        <p:txBody>
          <a:bodyPr>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Content Placeholder 3"/>
          <p:cNvSpPr>
            <a:spLocks noGrp="1"/>
          </p:cNvSpPr>
          <p:nvPr>
            <p:ph sz="half" idx="2"/>
          </p:nvPr>
        </p:nvSpPr>
        <p:spPr bwMode="auto">
          <a:xfrm>
            <a:off x="7190747" y="2126222"/>
            <a:ext cx="4313864" cy="3777622"/>
          </a:xfrm>
        </p:spPr>
        <p:txBody>
          <a:bodyPr>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10"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bwMode="auto">
          <a:xfrm>
            <a:off x="531812" y="787782"/>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aison">
    <p:spTree>
      <p:nvGrpSpPr>
        <p:cNvPr id="1" name=""/>
        <p:cNvGrpSpPr/>
        <p:nvPr/>
      </p:nvGrpSpPr>
      <p:grpSpPr bwMode="auto">
        <a:xfrm>
          <a:off x="0" y="0"/>
          <a:ext cx="0" cy="0"/>
          <a:chOff x="0" y="0"/>
          <a:chExt cx="0" cy="0"/>
        </a:xfrm>
      </p:grpSpPr>
      <p:sp>
        <p:nvSpPr>
          <p:cNvPr id="10" name="Title 9"/>
          <p:cNvSpPr>
            <a:spLocks noGrp="1"/>
          </p:cNvSpPr>
          <p:nvPr>
            <p:ph type="title"/>
          </p:nvPr>
        </p:nvSpPr>
        <p:spPr bwMode="auto"/>
        <p:txBody>
          <a:bodyPr/>
          <a:lstStyle/>
          <a:p>
            <a:pPr>
              <a:defRPr/>
            </a:pPr>
            <a:r>
              <a:rPr lang="fr-FR"/>
              <a:t>Modifiez le style du titre</a:t>
            </a:r>
            <a:endParaRPr lang="en-US"/>
          </a:p>
        </p:txBody>
      </p:sp>
      <p:sp>
        <p:nvSpPr>
          <p:cNvPr id="3" name="Text Placeholder 2"/>
          <p:cNvSpPr>
            <a:spLocks noGrp="1"/>
          </p:cNvSpPr>
          <p:nvPr>
            <p:ph type="body" idx="1"/>
          </p:nvPr>
        </p:nvSpPr>
        <p:spPr bwMode="auto">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fr-FR"/>
              <a:t>Modifier les styles du texte du masque</a:t>
            </a:r>
            <a:endParaRPr/>
          </a:p>
        </p:txBody>
      </p:sp>
      <p:sp>
        <p:nvSpPr>
          <p:cNvPr id="4" name="Content Placeholder 3"/>
          <p:cNvSpPr>
            <a:spLocks noGrp="1"/>
          </p:cNvSpPr>
          <p:nvPr>
            <p:ph sz="half" idx="2"/>
          </p:nvPr>
        </p:nvSpPr>
        <p:spPr bwMode="auto">
          <a:xfrm>
            <a:off x="2589212" y="2548966"/>
            <a:ext cx="4342893" cy="3354060"/>
          </a:xfrm>
        </p:spPr>
        <p:txBody>
          <a:bodyPr>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5" name="Text Placeholder 4"/>
          <p:cNvSpPr>
            <a:spLocks noGrp="1"/>
          </p:cNvSpPr>
          <p:nvPr>
            <p:ph type="body" sz="quarter" idx="3"/>
          </p:nvPr>
        </p:nvSpPr>
        <p:spPr bwMode="auto">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fr-FR"/>
              <a:t>Modifier les styles du texte du masque</a:t>
            </a:r>
            <a:endParaRPr/>
          </a:p>
        </p:txBody>
      </p:sp>
      <p:sp>
        <p:nvSpPr>
          <p:cNvPr id="6" name="Content Placeholder 5"/>
          <p:cNvSpPr>
            <a:spLocks noGrp="1"/>
          </p:cNvSpPr>
          <p:nvPr>
            <p:ph sz="quarter" idx="4"/>
          </p:nvPr>
        </p:nvSpPr>
        <p:spPr bwMode="auto">
          <a:xfrm>
            <a:off x="7166957" y="2545738"/>
            <a:ext cx="4338674" cy="3354060"/>
          </a:xfrm>
        </p:spPr>
        <p:txBody>
          <a:bodyPr>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7" name="Date Placeholder 6"/>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8" name="Footer Placeholder 7"/>
          <p:cNvSpPr>
            <a:spLocks noGrp="1"/>
          </p:cNvSpPr>
          <p:nvPr>
            <p:ph type="ftr" sz="quarter" idx="11"/>
          </p:nvPr>
        </p:nvSpPr>
        <p:spPr bwMode="auto"/>
        <p:txBody>
          <a:bodyPr/>
          <a:lstStyle/>
          <a:p>
            <a:pPr>
              <a:defRPr/>
            </a:pPr>
            <a:endParaRPr lang="fr-FR"/>
          </a:p>
        </p:txBody>
      </p:sp>
      <p:sp>
        <p:nvSpPr>
          <p:cNvPr id="12"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bwMode="auto">
          <a:xfrm>
            <a:off x="531812" y="787782"/>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re seul">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fr-FR"/>
              <a:t>Modifiez le style du titre</a:t>
            </a:r>
            <a:endParaRPr lang="en-US"/>
          </a:p>
        </p:txBody>
      </p:sp>
      <p:sp>
        <p:nvSpPr>
          <p:cNvPr id="3" name="Date Placeholder 2"/>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4" name="Footer Placeholder 3"/>
          <p:cNvSpPr>
            <a:spLocks noGrp="1"/>
          </p:cNvSpPr>
          <p:nvPr>
            <p:ph type="ftr" sz="quarter" idx="11"/>
          </p:nvPr>
        </p:nvSpPr>
        <p:spPr bwMode="auto"/>
        <p:txBody>
          <a:bodyPr/>
          <a:lstStyle/>
          <a:p>
            <a:pPr>
              <a:defRPr/>
            </a:pPr>
            <a:endParaRPr lang="fr-FR"/>
          </a:p>
        </p:txBody>
      </p:sp>
      <p:sp>
        <p:nvSpPr>
          <p:cNvPr id="7"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Vide">
    <p:spTree>
      <p:nvGrpSpPr>
        <p:cNvPr id="1" name=""/>
        <p:cNvGrpSpPr/>
        <p:nvPr/>
      </p:nvGrpSpPr>
      <p:grpSpPr bwMode="auto">
        <a:xfrm>
          <a:off x="0" y="0"/>
          <a:ext cx="0" cy="0"/>
          <a:chOff x="0" y="0"/>
          <a:chExt cx="0" cy="0"/>
        </a:xfrm>
      </p:grpSpPr>
      <p:sp>
        <p:nvSpPr>
          <p:cNvPr id="2" name="Date Placeholder 1"/>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3" name="Footer Placeholder 2"/>
          <p:cNvSpPr>
            <a:spLocks noGrp="1"/>
          </p:cNvSpPr>
          <p:nvPr>
            <p:ph type="ftr" sz="quarter" idx="11"/>
          </p:nvPr>
        </p:nvSpPr>
        <p:spPr bwMode="auto"/>
        <p:txBody>
          <a:bodyPr/>
          <a:lstStyle/>
          <a:p>
            <a:pPr>
              <a:defRPr/>
            </a:pPr>
            <a:endParaRPr lang="fr-FR"/>
          </a:p>
        </p:txBody>
      </p:sp>
      <p:sp>
        <p:nvSpPr>
          <p:cNvPr id="6"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u avec légend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2" y="446088"/>
            <a:ext cx="3505199" cy="976312"/>
          </a:xfrm>
        </p:spPr>
        <p:txBody>
          <a:bodyPr anchor="b"/>
          <a:lstStyle>
            <a:lvl1pPr algn="l">
              <a:defRPr sz="2000" b="0"/>
            </a:lvl1pPr>
          </a:lstStyle>
          <a:p>
            <a:pPr>
              <a:defRPr/>
            </a:pPr>
            <a:r>
              <a:rPr lang="fr-FR"/>
              <a:t>Modifiez le style du titre</a:t>
            </a:r>
            <a:endParaRPr lang="en-US"/>
          </a:p>
        </p:txBody>
      </p:sp>
      <p:sp>
        <p:nvSpPr>
          <p:cNvPr id="3" name="Content Placeholder 2"/>
          <p:cNvSpPr>
            <a:spLocks noGrp="1"/>
          </p:cNvSpPr>
          <p:nvPr>
            <p:ph idx="1"/>
          </p:nvPr>
        </p:nvSpPr>
        <p:spPr bwMode="auto">
          <a:xfrm>
            <a:off x="6323012" y="446088"/>
            <a:ext cx="5181600" cy="5414963"/>
          </a:xfrm>
        </p:spPr>
        <p:txBody>
          <a:bodyPr anchor="ctr">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Text Placeholder 3"/>
          <p:cNvSpPr>
            <a:spLocks noGrp="1"/>
          </p:cNvSpPr>
          <p:nvPr>
            <p:ph type="body" sz="half" idx="2"/>
          </p:nvPr>
        </p:nvSpPr>
        <p:spPr bwMode="auto">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fr-FR"/>
              <a:t>Modifier les styles du texte du masque</a:t>
            </a:r>
            <a:endParaRPr/>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71437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bwMode="auto"/>
        <p:txBody>
          <a:bodyPr/>
          <a:lstStyle/>
          <a:p>
            <a:pPr>
              <a:defRPr/>
            </a:pPr>
            <a:fld id="{F3DAFDF2-11D8-4CC7-ABA5-CC29751A887B}"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Image avec légende">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589213" y="4800600"/>
            <a:ext cx="8915400" cy="566738"/>
          </a:xfrm>
        </p:spPr>
        <p:txBody>
          <a:bodyPr anchor="b">
            <a:normAutofit/>
          </a:bodyPr>
          <a:lstStyle>
            <a:lvl1pPr algn="l">
              <a:defRPr sz="2400" b="0"/>
            </a:lvl1pPr>
          </a:lstStyle>
          <a:p>
            <a:pPr>
              <a:defRPr/>
            </a:pPr>
            <a:r>
              <a:rPr lang="fr-FR"/>
              <a:t>Modifiez le style du titre</a:t>
            </a:r>
            <a:endParaRPr lang="en-US"/>
          </a:p>
        </p:txBody>
      </p:sp>
      <p:sp>
        <p:nvSpPr>
          <p:cNvPr id="3" name="Picture Placeholder 2"/>
          <p:cNvSpPr>
            <a:spLocks noGrp="1" noChangeAspect="1"/>
          </p:cNvSpPr>
          <p:nvPr>
            <p:ph type="pic" idx="1"/>
          </p:nvPr>
        </p:nvSpPr>
        <p:spPr bwMode="auto">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a:defRPr/>
            </a:pPr>
            <a:r>
              <a:rPr lang="fr-FR"/>
              <a:t>Cliquez sur l'icône pour ajouter une image</a:t>
            </a:r>
            <a:endParaRPr lang="en-US"/>
          </a:p>
        </p:txBody>
      </p:sp>
      <p:sp>
        <p:nvSpPr>
          <p:cNvPr id="4" name="Text Placeholder 3"/>
          <p:cNvSpPr>
            <a:spLocks noGrp="1"/>
          </p:cNvSpPr>
          <p:nvPr>
            <p:ph type="body" sz="half" idx="2"/>
          </p:nvPr>
        </p:nvSpPr>
        <p:spPr bwMode="auto">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fr-FR"/>
              <a:t>Modifier les styles du texte du masque</a:t>
            </a:r>
            <a:endParaRPr/>
          </a:p>
        </p:txBody>
      </p:sp>
      <p:sp>
        <p:nvSpPr>
          <p:cNvPr id="5" name="Date Placeholder 4"/>
          <p:cNvSpPr>
            <a:spLocks noGrp="1"/>
          </p:cNvSpPr>
          <p:nvPr>
            <p:ph type="dt" sz="half" idx="10"/>
          </p:nvPr>
        </p:nvSpPr>
        <p:spPr bwMode="auto"/>
        <p:txBody>
          <a:bodyPr/>
          <a:lstStyle/>
          <a:p>
            <a:pPr>
              <a:defRPr/>
            </a:pPr>
            <a:fld id="{0D8BEE5B-90BA-4F65-BD96-5524567A93D0}" type="datetimeFigureOut">
              <a:rPr lang="fr-FR"/>
              <a:pPr>
                <a:defRPr/>
              </a:pPr>
              <a:t>26/02/2024</a:t>
            </a:fld>
            <a:endParaRPr lang="fr-FR"/>
          </a:p>
        </p:txBody>
      </p:sp>
      <p:sp>
        <p:nvSpPr>
          <p:cNvPr id="6" name="Footer Placeholder 5"/>
          <p:cNvSpPr>
            <a:spLocks noGrp="1"/>
          </p:cNvSpPr>
          <p:nvPr>
            <p:ph type="ftr" sz="quarter" idx="11"/>
          </p:nvPr>
        </p:nvSpPr>
        <p:spPr bwMode="auto"/>
        <p:txBody>
          <a:bodyPr/>
          <a:lstStyle/>
          <a:p>
            <a:pPr>
              <a:defRPr/>
            </a:pPr>
            <a:endParaRPr lang="fr-FR"/>
          </a:p>
        </p:txBody>
      </p:sp>
      <p:sp>
        <p:nvSpPr>
          <p:cNvPr id="9" name="Freeform 11"/>
          <p:cNvSpPr/>
          <p:nvPr/>
        </p:nvSpPr>
        <p:spPr bwMode="auto">
          <a:xfrm flipV="1">
            <a:off x="-4189" y="4911725"/>
            <a:ext cx="1588526" cy="507296"/>
          </a:xfrm>
          <a:custGeom>
            <a:avLst/>
            <a:gdLst/>
            <a:ahLst/>
            <a:cxnLst/>
            <a:rect l="l" t="t" r="r" b="b"/>
            <a:pathLst>
              <a:path w="9248" h="10000" extrusionOk="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bwMode="auto">
          <a:xfrm>
            <a:off x="531812" y="4983087"/>
            <a:ext cx="779766" cy="365125"/>
          </a:xfrm>
        </p:spPr>
        <p:txBody>
          <a:bodyPr/>
          <a:lstStyle/>
          <a:p>
            <a:pPr>
              <a:defRPr/>
            </a:pPr>
            <a:fld id="{F3DAFDF2-11D8-4CC7-ABA5-CC29751A887B}"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bwMode="auto">
        <a:xfrm>
          <a:off x="0" y="0"/>
          <a:ext cx="0" cy="0"/>
          <a:chOff x="0" y="0"/>
          <a:chExt cx="0" cy="0"/>
        </a:xfrm>
      </p:grpSpPr>
      <p:grpSp>
        <p:nvGrpSpPr>
          <p:cNvPr id="23" name="Group 22"/>
          <p:cNvGrpSpPr/>
          <p:nvPr/>
        </p:nvGrpSpPr>
        <p:grpSpPr bwMode="auto">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extrusionOk="0">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extrusionOk="0">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extrusionOk="0">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extrusionOk="0">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extrusionOk="0">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extrusionOk="0">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extrusionOk="0">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extrusionOk="0">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extrusionOk="0">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extrusionOk="0">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extrusionOk="0">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extrusionOk="0">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bwMode="auto">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extrusionOk="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extrusionOk="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extrusionOk="0">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extrusionOk="0">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extrusionOk="0">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extrusionOk="0">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extrusionOk="0">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extrusionOk="0">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extrusionOk="0">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extrusionOk="0">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extrusionOk="0">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extrusionOk="0">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bwMode="auto">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bwMode="auto">
          <a:xfrm>
            <a:off x="2592924" y="624110"/>
            <a:ext cx="8911687" cy="1280890"/>
          </a:xfrm>
          <a:prstGeom prst="rect">
            <a:avLst/>
          </a:prstGeom>
        </p:spPr>
        <p:txBody>
          <a:bodyPr vert="horz" lIns="91440" tIns="45720" rIns="91440" bIns="45720" rtlCol="0" anchor="t">
            <a:normAutofit/>
          </a:bodyPr>
          <a:lstStyle/>
          <a:p>
            <a:pPr>
              <a:defRPr/>
            </a:pPr>
            <a:r>
              <a:rPr lang="fr-FR"/>
              <a:t>Modifiez le style du titre</a:t>
            </a:r>
            <a:endParaRPr lang="en-US"/>
          </a:p>
        </p:txBody>
      </p:sp>
      <p:sp>
        <p:nvSpPr>
          <p:cNvPr id="3" name="Text Placeholder 2"/>
          <p:cNvSpPr>
            <a:spLocks noGrp="1"/>
          </p:cNvSpPr>
          <p:nvPr>
            <p:ph type="body" idx="1"/>
          </p:nvPr>
        </p:nvSpPr>
        <p:spPr bwMode="auto">
          <a:xfrm>
            <a:off x="2589212" y="2133600"/>
            <a:ext cx="8915400" cy="3886200"/>
          </a:xfrm>
          <a:prstGeom prst="rect">
            <a:avLst/>
          </a:prstGeom>
        </p:spPr>
        <p:txBody>
          <a:bodyPr vert="horz" lIns="91440" tIns="45720" rIns="91440" bIns="45720" rtlCol="0">
            <a:normAutofit/>
          </a:bodyPr>
          <a:lstStyle/>
          <a:p>
            <a:pPr lvl="0">
              <a:defRPr/>
            </a:pPr>
            <a:r>
              <a:rPr lang="fr-FR"/>
              <a:t>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lang="en-US"/>
          </a:p>
        </p:txBody>
      </p:sp>
      <p:sp>
        <p:nvSpPr>
          <p:cNvPr id="4" name="Date Placeholder 3"/>
          <p:cNvSpPr>
            <a:spLocks noGrp="1"/>
          </p:cNvSpPr>
          <p:nvPr>
            <p:ph type="dt" sz="half" idx="2"/>
          </p:nvPr>
        </p:nvSpPr>
        <p:spPr bwMode="auto">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0D8BEE5B-90BA-4F65-BD96-5524567A93D0}" type="datetimeFigureOut">
              <a:rPr lang="fr-FR"/>
              <a:pPr>
                <a:defRPr/>
              </a:pPr>
              <a:t>26/02/2024</a:t>
            </a:fld>
            <a:endParaRPr lang="fr-FR"/>
          </a:p>
        </p:txBody>
      </p:sp>
      <p:sp>
        <p:nvSpPr>
          <p:cNvPr id="5" name="Footer Placeholder 4"/>
          <p:cNvSpPr>
            <a:spLocks noGrp="1"/>
          </p:cNvSpPr>
          <p:nvPr>
            <p:ph type="ftr" sz="quarter" idx="3"/>
          </p:nvPr>
        </p:nvSpPr>
        <p:spPr bwMode="auto">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fr-FR"/>
          </a:p>
        </p:txBody>
      </p:sp>
      <p:sp>
        <p:nvSpPr>
          <p:cNvPr id="6" name="Slide Number Placeholder 5"/>
          <p:cNvSpPr>
            <a:spLocks noGrp="1"/>
          </p:cNvSpPr>
          <p:nvPr>
            <p:ph type="sldNum" sz="quarter" idx="4"/>
          </p:nvPr>
        </p:nvSpPr>
        <p:spPr bwMode="gray">
          <a:xfrm>
            <a:off x="531812" y="787782"/>
            <a:ext cx="779766" cy="365125"/>
          </a:xfrm>
          <a:prstGeom prst="rect">
            <a:avLst/>
          </a:prstGeom>
        </p:spPr>
        <p:txBody>
          <a:bodyPr vert="horz" lIns="91440" tIns="45720" rIns="91440" bIns="45720" rtlCol="0" anchor="ctr"/>
          <a:lstStyle>
            <a:lvl1pPr algn="r">
              <a:defRPr sz="2000">
                <a:solidFill>
                  <a:srgbClr val="FEFFFF"/>
                </a:solidFill>
              </a:defRPr>
            </a:lvl1pPr>
          </a:lstStyle>
          <a:p>
            <a:pPr>
              <a:defRPr/>
            </a:pPr>
            <a:fld id="{F3DAFDF2-11D8-4CC7-ABA5-CC29751A887B}"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p:titleStyle>
    <p:bodyStyle>
      <a:lvl1pPr marL="342900" indent="-342900" algn="l" defTabSz="457200">
        <a:spcBef>
          <a:spcPts val="1000"/>
        </a:spcBef>
        <a:spcAft>
          <a:spcPts val="0"/>
        </a:spcAft>
        <a:buClr>
          <a:schemeClr val="accent1"/>
        </a:buClr>
        <a:buFont typeface="Wingdings 3"/>
        <a:buChar char=""/>
        <a:defRPr sz="1800">
          <a:solidFill>
            <a:schemeClr val="tx1">
              <a:lumMod val="75000"/>
              <a:lumOff val="25000"/>
            </a:schemeClr>
          </a:solidFill>
          <a:latin typeface="+mn-lt"/>
          <a:ea typeface="+mn-ea"/>
          <a:cs typeface="+mn-cs"/>
        </a:defRPr>
      </a:lvl1pPr>
      <a:lvl2pPr marL="742950" indent="-285750" algn="l" defTabSz="457200">
        <a:spcBef>
          <a:spcPts val="1000"/>
        </a:spcBef>
        <a:spcAft>
          <a:spcPts val="0"/>
        </a:spcAft>
        <a:buClr>
          <a:schemeClr val="accent1"/>
        </a:buClr>
        <a:buFont typeface="Wingdings 3"/>
        <a:buChar char=""/>
        <a:defRPr sz="1600">
          <a:solidFill>
            <a:schemeClr val="tx1">
              <a:lumMod val="75000"/>
              <a:lumOff val="25000"/>
            </a:schemeClr>
          </a:solidFill>
          <a:latin typeface="+mn-lt"/>
          <a:ea typeface="+mn-ea"/>
          <a:cs typeface="+mn-cs"/>
        </a:defRPr>
      </a:lvl2pPr>
      <a:lvl3pPr marL="1143000" indent="-228600" algn="l" defTabSz="457200">
        <a:spcBef>
          <a:spcPts val="1000"/>
        </a:spcBef>
        <a:spcAft>
          <a:spcPts val="0"/>
        </a:spcAft>
        <a:buClr>
          <a:schemeClr val="accent1"/>
        </a:buClr>
        <a:buFont typeface="Wingdings 3"/>
        <a:buChar char=""/>
        <a:defRPr sz="1400">
          <a:solidFill>
            <a:schemeClr val="tx1">
              <a:lumMod val="75000"/>
              <a:lumOff val="25000"/>
            </a:schemeClr>
          </a:solidFill>
          <a:latin typeface="+mn-lt"/>
          <a:ea typeface="+mn-ea"/>
          <a:cs typeface="+mn-cs"/>
        </a:defRPr>
      </a:lvl3pPr>
      <a:lvl4pPr marL="16002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4pPr>
      <a:lvl5pPr marL="20574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5pPr>
      <a:lvl6pPr marL="25146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6pPr>
      <a:lvl7pPr marL="29718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7pPr>
      <a:lvl8pPr marL="34290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8pPr>
      <a:lvl9pPr marL="3886200" indent="-228600" algn="l" defTabSz="457200">
        <a:spcBef>
          <a:spcPts val="1000"/>
        </a:spcBef>
        <a:spcAft>
          <a:spcPts val="0"/>
        </a:spcAft>
        <a:buClr>
          <a:schemeClr val="accent1"/>
        </a:buClr>
        <a:buFont typeface="Wingdings 3"/>
        <a:buChar char=""/>
        <a:defRPr sz="1200">
          <a:solidFill>
            <a:schemeClr val="tx1">
              <a:lumMod val="75000"/>
              <a:lumOff val="25000"/>
            </a:schemeClr>
          </a:solidFill>
          <a:latin typeface="+mn-lt"/>
          <a:ea typeface="+mn-ea"/>
          <a:cs typeface="+mn-cs"/>
        </a:defRPr>
      </a:lvl9pPr>
    </p:bodyStyle>
    <p:otherStyle>
      <a:defPPr>
        <a:defRPr lang="en-US"/>
      </a:defPPr>
      <a:lvl1pPr marL="0" algn="l" defTabSz="457200">
        <a:defRPr sz="1800">
          <a:solidFill>
            <a:schemeClr val="tx1"/>
          </a:solidFill>
          <a:latin typeface="+mn-lt"/>
          <a:ea typeface="+mn-ea"/>
          <a:cs typeface="+mn-cs"/>
        </a:defRPr>
      </a:lvl1pPr>
      <a:lvl2pPr marL="457200" algn="l" defTabSz="457200">
        <a:defRPr sz="1800">
          <a:solidFill>
            <a:schemeClr val="tx1"/>
          </a:solidFill>
          <a:latin typeface="+mn-lt"/>
          <a:ea typeface="+mn-ea"/>
          <a:cs typeface="+mn-cs"/>
        </a:defRPr>
      </a:lvl2pPr>
      <a:lvl3pPr marL="914400" algn="l" defTabSz="457200">
        <a:defRPr sz="1800">
          <a:solidFill>
            <a:schemeClr val="tx1"/>
          </a:solidFill>
          <a:latin typeface="+mn-lt"/>
          <a:ea typeface="+mn-ea"/>
          <a:cs typeface="+mn-cs"/>
        </a:defRPr>
      </a:lvl3pPr>
      <a:lvl4pPr marL="1371600" algn="l" defTabSz="457200">
        <a:defRPr sz="1800">
          <a:solidFill>
            <a:schemeClr val="tx1"/>
          </a:solidFill>
          <a:latin typeface="+mn-lt"/>
          <a:ea typeface="+mn-ea"/>
          <a:cs typeface="+mn-cs"/>
        </a:defRPr>
      </a:lvl4pPr>
      <a:lvl5pPr marL="1828800" algn="l" defTabSz="457200">
        <a:defRPr sz="1800">
          <a:solidFill>
            <a:schemeClr val="tx1"/>
          </a:solidFill>
          <a:latin typeface="+mn-lt"/>
          <a:ea typeface="+mn-ea"/>
          <a:cs typeface="+mn-cs"/>
        </a:defRPr>
      </a:lvl5pPr>
      <a:lvl6pPr marL="2286000" algn="l" defTabSz="457200">
        <a:defRPr sz="1800">
          <a:solidFill>
            <a:schemeClr val="tx1"/>
          </a:solidFill>
          <a:latin typeface="+mn-lt"/>
          <a:ea typeface="+mn-ea"/>
          <a:cs typeface="+mn-cs"/>
        </a:defRPr>
      </a:lvl6pPr>
      <a:lvl7pPr marL="2743200" algn="l" defTabSz="457200">
        <a:defRPr sz="1800">
          <a:solidFill>
            <a:schemeClr val="tx1"/>
          </a:solidFill>
          <a:latin typeface="+mn-lt"/>
          <a:ea typeface="+mn-ea"/>
          <a:cs typeface="+mn-cs"/>
        </a:defRPr>
      </a:lvl7pPr>
      <a:lvl8pPr marL="3200400" algn="l" defTabSz="457200">
        <a:defRPr sz="1800">
          <a:solidFill>
            <a:schemeClr val="tx1"/>
          </a:solidFill>
          <a:latin typeface="+mn-lt"/>
          <a:ea typeface="+mn-ea"/>
          <a:cs typeface="+mn-cs"/>
        </a:defRPr>
      </a:lvl8pPr>
      <a:lvl9pPr marL="3657600" algn="l" defTabSz="4572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5.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image" Target="../media/image67.jp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75.jpg"/><Relationship Id="rId5" Type="http://schemas.openxmlformats.org/officeDocument/2006/relationships/image" Target="../media/image70.png"/><Relationship Id="rId10" Type="http://schemas.openxmlformats.org/officeDocument/2006/relationships/image" Target="../media/image74.png"/><Relationship Id="rId4" Type="http://schemas.openxmlformats.org/officeDocument/2006/relationships/image" Target="../media/image69.jpg"/><Relationship Id="rId9" Type="http://schemas.openxmlformats.org/officeDocument/2006/relationships/image" Target="../media/image73.jpg"/></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7.jpg"/></Relationships>
</file>

<file path=ppt/slides/_rels/slide3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4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4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4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NUL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image" Target="../media/image107.png"/></Relationships>
</file>

<file path=ppt/slides/_rels/slide56.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69.jp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Layout" Target="../slideLayouts/slideLayout2.xml"/><Relationship Id="rId6" Type="http://schemas.openxmlformats.org/officeDocument/2006/relationships/image" Target="../media/image111.jpg"/><Relationship Id="rId5" Type="http://schemas.openxmlformats.org/officeDocument/2006/relationships/image" Target="../media/image110.png"/><Relationship Id="rId4" Type="http://schemas.openxmlformats.org/officeDocument/2006/relationships/image" Target="../media/image73.jpg"/></Relationships>
</file>

<file path=ppt/slides/_rels/slide57.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69.jpg"/><Relationship Id="rId7" Type="http://schemas.openxmlformats.org/officeDocument/2006/relationships/image" Target="../media/image117.png"/><Relationship Id="rId2"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5.png"/><Relationship Id="rId10" Type="http://schemas.openxmlformats.org/officeDocument/2006/relationships/image" Target="../media/image68.png"/><Relationship Id="rId4" Type="http://schemas.openxmlformats.org/officeDocument/2006/relationships/image" Target="../media/image73.jpg"/><Relationship Id="rId9" Type="http://schemas.openxmlformats.org/officeDocument/2006/relationships/image" Target="../media/image11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 Id="rId4" Type="http://schemas.openxmlformats.org/officeDocument/2006/relationships/image" Target="../media/image12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3.jpg"/><Relationship Id="rId7" Type="http://schemas.openxmlformats.org/officeDocument/2006/relationships/image" Target="../media/image73.jp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26.jpg"/><Relationship Id="rId11" Type="http://schemas.openxmlformats.org/officeDocument/2006/relationships/image" Target="../media/image129.jpg"/><Relationship Id="rId5" Type="http://schemas.openxmlformats.org/officeDocument/2006/relationships/image" Target="../media/image125.png"/><Relationship Id="rId10" Type="http://schemas.openxmlformats.org/officeDocument/2006/relationships/image" Target="../media/image74.png"/><Relationship Id="rId4" Type="http://schemas.openxmlformats.org/officeDocument/2006/relationships/image" Target="../media/image124.jpg"/><Relationship Id="rId9" Type="http://schemas.openxmlformats.org/officeDocument/2006/relationships/image" Target="../media/image128.jpg"/></Relationships>
</file>

<file path=ppt/slides/_rels/slide6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34F9472-3C6B-49BE-8186-DE5F7EAFAEBC}"/>
              </a:ext>
            </a:extLst>
          </p:cNvPr>
          <p:cNvPicPr>
            <a:picLocks noChangeAspect="1"/>
          </p:cNvPicPr>
          <p:nvPr/>
        </p:nvPicPr>
        <p:blipFill>
          <a:blip r:embed="rId3" cstate="print"/>
          <a:stretch>
            <a:fillRect/>
          </a:stretch>
        </p:blipFill>
        <p:spPr>
          <a:xfrm>
            <a:off x="790091" y="164987"/>
            <a:ext cx="1149545" cy="1149545"/>
          </a:xfrm>
          <a:prstGeom prst="rect">
            <a:avLst/>
          </a:prstGeom>
        </p:spPr>
      </p:pic>
      <p:sp>
        <p:nvSpPr>
          <p:cNvPr id="3" name="ZoneTexte 2"/>
          <p:cNvSpPr txBox="1"/>
          <p:nvPr/>
        </p:nvSpPr>
        <p:spPr>
          <a:xfrm>
            <a:off x="1760220" y="2184231"/>
            <a:ext cx="10431780" cy="830997"/>
          </a:xfrm>
          <a:prstGeom prst="rect">
            <a:avLst/>
          </a:prstGeom>
          <a:noFill/>
        </p:spPr>
        <p:txBody>
          <a:bodyPr wrap="square" rtlCol="0">
            <a:spAutoFit/>
          </a:bodyPr>
          <a:lstStyle/>
          <a:p>
            <a:r>
              <a:rPr lang="fr-FR" sz="2400" b="1" dirty="0" smtClean="0"/>
              <a:t>Co-enseignement </a:t>
            </a:r>
            <a:r>
              <a:rPr lang="fr-FR" sz="2400" b="1" dirty="0" smtClean="0"/>
              <a:t>option </a:t>
            </a:r>
            <a:r>
              <a:rPr lang="fr-FR" sz="2400" b="1" dirty="0"/>
              <a:t>Informatique et Réseaux</a:t>
            </a:r>
          </a:p>
          <a:p>
            <a:r>
              <a:rPr lang="fr-FR" sz="2400" b="1" dirty="0"/>
              <a:t>Projet d’enseignement élaboré en commun</a:t>
            </a:r>
          </a:p>
        </p:txBody>
      </p:sp>
      <p:sp>
        <p:nvSpPr>
          <p:cNvPr id="7" name="ZoneTexte 6"/>
          <p:cNvSpPr txBox="1"/>
          <p:nvPr/>
        </p:nvSpPr>
        <p:spPr>
          <a:xfrm>
            <a:off x="180109" y="6483927"/>
            <a:ext cx="5717771" cy="369332"/>
          </a:xfrm>
          <a:prstGeom prst="rect">
            <a:avLst/>
          </a:prstGeom>
          <a:noFill/>
        </p:spPr>
        <p:txBody>
          <a:bodyPr wrap="square" rtlCol="0">
            <a:spAutoFit/>
          </a:bodyPr>
          <a:lstStyle/>
          <a:p>
            <a:r>
              <a:rPr lang="fr-FR" b="1" dirty="0"/>
              <a:t>Séminaire académique 20 février 2024</a:t>
            </a:r>
          </a:p>
        </p:txBody>
      </p:sp>
      <p:sp>
        <p:nvSpPr>
          <p:cNvPr id="8" name="Titre 7"/>
          <p:cNvSpPr>
            <a:spLocks noGrp="1"/>
          </p:cNvSpPr>
          <p:nvPr>
            <p:ph type="ctrTitle"/>
          </p:nvPr>
        </p:nvSpPr>
        <p:spPr>
          <a:xfrm>
            <a:off x="1760220" y="1189404"/>
            <a:ext cx="10431780" cy="872836"/>
          </a:xfrm>
        </p:spPr>
        <p:txBody>
          <a:bodyPr>
            <a:normAutofit/>
          </a:bodyPr>
          <a:lstStyle/>
          <a:p>
            <a:r>
              <a:rPr lang="fr-FR" sz="4800" b="1" dirty="0">
                <a:solidFill>
                  <a:schemeClr val="bg2">
                    <a:lumMod val="75000"/>
                  </a:schemeClr>
                </a:solidFill>
                <a:effectLst>
                  <a:outerShdw blurRad="38100" dist="38100" dir="2700000" algn="tl">
                    <a:srgbClr val="000000">
                      <a:alpha val="43137"/>
                    </a:srgbClr>
                  </a:outerShdw>
                </a:effectLst>
              </a:rPr>
              <a:t>BTS CIEL</a:t>
            </a:r>
          </a:p>
        </p:txBody>
      </p:sp>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7880" y="3057067"/>
            <a:ext cx="6294120" cy="3796192"/>
          </a:xfrm>
          <a:prstGeom prst="rect">
            <a:avLst/>
          </a:prstGeom>
          <a:ln>
            <a:solidFill>
              <a:schemeClr val="bg2">
                <a:lumMod val="90000"/>
                <a:alpha val="80000"/>
              </a:schemeClr>
            </a:solidFill>
          </a:ln>
          <a:effectLst>
            <a:softEdge rad="0"/>
          </a:effectLst>
        </p:spPr>
      </p:pic>
    </p:spTree>
    <p:extLst>
      <p:ext uri="{BB962C8B-B14F-4D97-AF65-F5344CB8AC3E}">
        <p14:creationId xmlns:p14="http://schemas.microsoft.com/office/powerpoint/2010/main" val="4003468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5229" y="2694567"/>
            <a:ext cx="9962017" cy="543546"/>
          </a:xfrm>
        </p:spPr>
        <p:txBody>
          <a:bodyPr>
            <a:noAutofit/>
          </a:bodyPr>
          <a:lstStyle/>
          <a:p>
            <a:r>
              <a:rPr lang="fr-FR" sz="3200" dirty="0"/>
              <a:t>Gestion d’un système industriel : </a:t>
            </a:r>
            <a:r>
              <a:rPr lang="fr-FR" sz="3200" dirty="0" smtClean="0"/>
              <a:t>les </a:t>
            </a:r>
            <a:r>
              <a:rPr lang="fr-FR" sz="3200" dirty="0"/>
              <a:t>autoclaves</a:t>
            </a:r>
          </a:p>
        </p:txBody>
      </p:sp>
      <p:pic>
        <p:nvPicPr>
          <p:cNvPr id="4" name="Picture 2"/>
          <p:cNvPicPr>
            <a:picLocks noChangeAspect="1" noChangeArrowheads="1"/>
          </p:cNvPicPr>
          <p:nvPr/>
        </p:nvPicPr>
        <p:blipFill>
          <a:blip r:embed="rId2" cstate="print"/>
          <a:srcRect/>
          <a:stretch>
            <a:fillRect/>
          </a:stretch>
        </p:blipFill>
        <p:spPr bwMode="auto">
          <a:xfrm>
            <a:off x="2329524" y="3543406"/>
            <a:ext cx="4152919" cy="2568568"/>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7436784" y="3560104"/>
            <a:ext cx="3465876" cy="2703810"/>
          </a:xfrm>
          <a:prstGeom prst="rect">
            <a:avLst/>
          </a:prstGeom>
          <a:noFill/>
          <a:ln w="9525">
            <a:noFill/>
            <a:miter lim="800000"/>
            <a:headEnd/>
            <a:tailEnd/>
          </a:ln>
          <a:effectLst/>
        </p:spPr>
      </p:pic>
      <p:sp>
        <p:nvSpPr>
          <p:cNvPr id="9" name="Ellipse 8"/>
          <p:cNvSpPr/>
          <p:nvPr/>
        </p:nvSpPr>
        <p:spPr>
          <a:xfrm rot="19993848">
            <a:off x="337456" y="359229"/>
            <a:ext cx="3331029"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t>Exemple 1</a:t>
            </a:r>
          </a:p>
        </p:txBody>
      </p:sp>
      <p:pic>
        <p:nvPicPr>
          <p:cNvPr id="72705" name="Picture 1"/>
          <p:cNvPicPr>
            <a:picLocks noChangeAspect="1" noChangeArrowheads="1"/>
          </p:cNvPicPr>
          <p:nvPr/>
        </p:nvPicPr>
        <p:blipFill>
          <a:blip r:embed="rId4" cstate="print"/>
          <a:srcRect/>
          <a:stretch>
            <a:fillRect/>
          </a:stretch>
        </p:blipFill>
        <p:spPr bwMode="auto">
          <a:xfrm>
            <a:off x="4716463" y="164016"/>
            <a:ext cx="7475537" cy="1719480"/>
          </a:xfrm>
          <a:prstGeom prst="rect">
            <a:avLst/>
          </a:prstGeom>
          <a:noFill/>
          <a:ln w="9525">
            <a:noFill/>
            <a:miter lim="800000"/>
            <a:headEnd/>
            <a:tailEnd/>
          </a:ln>
          <a:effectLst/>
        </p:spPr>
      </p:pic>
      <p:sp>
        <p:nvSpPr>
          <p:cNvPr id="8" name="Ellipse 7"/>
          <p:cNvSpPr/>
          <p:nvPr/>
        </p:nvSpPr>
        <p:spPr>
          <a:xfrm>
            <a:off x="6422572" y="827310"/>
            <a:ext cx="2155371" cy="1393371"/>
          </a:xfrm>
          <a:prstGeom prst="ellipse">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97794" y="694631"/>
            <a:ext cx="10594206" cy="530321"/>
          </a:xfrm>
        </p:spPr>
        <p:txBody>
          <a:bodyPr>
            <a:normAutofit/>
          </a:bodyPr>
          <a:lstStyle/>
          <a:p>
            <a:pPr>
              <a:defRPr/>
            </a:pPr>
            <a:r>
              <a:rPr lang="fr-FR" sz="2800" b="1" dirty="0"/>
              <a:t>Contexte de l’activité</a:t>
            </a:r>
          </a:p>
        </p:txBody>
      </p:sp>
      <p:sp>
        <p:nvSpPr>
          <p:cNvPr id="3" name="Espace réservé du contenu 2"/>
          <p:cNvSpPr>
            <a:spLocks noGrp="1"/>
          </p:cNvSpPr>
          <p:nvPr>
            <p:ph idx="1"/>
          </p:nvPr>
        </p:nvSpPr>
        <p:spPr>
          <a:xfrm>
            <a:off x="1226238" y="1434860"/>
            <a:ext cx="7667596" cy="4707969"/>
          </a:xfrm>
        </p:spPr>
        <p:txBody>
          <a:bodyPr>
            <a:normAutofit lnSpcReduction="10000"/>
          </a:bodyPr>
          <a:lstStyle/>
          <a:p>
            <a:r>
              <a:rPr lang="fr-FR" dirty="0"/>
              <a:t>30 étudiants =&gt; 3 groupes de 10 étudiants </a:t>
            </a:r>
          </a:p>
          <a:p>
            <a:r>
              <a:rPr lang="fr-FR" dirty="0"/>
              <a:t>Nombre de séances: 4</a:t>
            </a:r>
          </a:p>
          <a:p>
            <a:r>
              <a:rPr lang="fr-FR" dirty="0" smtClean="0"/>
              <a:t>STI/Phys. </a:t>
            </a:r>
            <a:endParaRPr lang="fr-FR" dirty="0"/>
          </a:p>
          <a:p>
            <a:pPr lvl="1"/>
            <a:r>
              <a:rPr lang="fr-FR" dirty="0"/>
              <a:t>Atelier 1: analyse du système industriel</a:t>
            </a:r>
          </a:p>
          <a:p>
            <a:pPr lvl="1"/>
            <a:r>
              <a:rPr lang="fr-FR" dirty="0"/>
              <a:t>Atelier 2 : partie STI</a:t>
            </a:r>
          </a:p>
          <a:p>
            <a:pPr lvl="1"/>
            <a:r>
              <a:rPr lang="fr-FR" dirty="0"/>
              <a:t>Atelier 3 : partie physique appliquée</a:t>
            </a:r>
          </a:p>
          <a:p>
            <a:pPr lvl="1"/>
            <a:r>
              <a:rPr lang="fr-FR" dirty="0"/>
              <a:t>Partie finale : restitution et synthèse de l’activité</a:t>
            </a:r>
          </a:p>
          <a:p>
            <a:r>
              <a:rPr lang="fr-FR" dirty="0" smtClean="0"/>
              <a:t>STI/Math.</a:t>
            </a:r>
            <a:endParaRPr lang="fr-FR" dirty="0"/>
          </a:p>
          <a:p>
            <a:pPr lvl="1"/>
            <a:r>
              <a:rPr lang="fr-FR" dirty="0"/>
              <a:t>Séance 1 : ajustement affine</a:t>
            </a:r>
          </a:p>
          <a:p>
            <a:pPr lvl="1"/>
            <a:r>
              <a:rPr lang="fr-FR" dirty="0"/>
              <a:t>Séance 2 : méthode des moindres carrés</a:t>
            </a:r>
          </a:p>
          <a:p>
            <a:pPr lvl="1"/>
            <a:r>
              <a:rPr lang="fr-FR" dirty="0"/>
              <a:t>Séance 3 : application des méthodes sur les données expérimentales</a:t>
            </a:r>
          </a:p>
          <a:p>
            <a:pPr lvl="1"/>
            <a:r>
              <a:rPr lang="fr-FR" dirty="0"/>
              <a:t>Séance 4 : évaluation</a:t>
            </a:r>
          </a:p>
          <a:p>
            <a:pPr lvl="1"/>
            <a:endParaRPr lang="fr-FR" dirty="0"/>
          </a:p>
        </p:txBody>
      </p:sp>
      <p:sp>
        <p:nvSpPr>
          <p:cNvPr id="6" name="Ellipse 5"/>
          <p:cNvSpPr/>
          <p:nvPr/>
        </p:nvSpPr>
        <p:spPr>
          <a:xfrm>
            <a:off x="7489372" y="2166257"/>
            <a:ext cx="1828800" cy="11212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Atelier 1</a:t>
            </a:r>
          </a:p>
        </p:txBody>
      </p:sp>
      <p:sp>
        <p:nvSpPr>
          <p:cNvPr id="7" name="Ellipse 6"/>
          <p:cNvSpPr/>
          <p:nvPr/>
        </p:nvSpPr>
        <p:spPr>
          <a:xfrm>
            <a:off x="10091058" y="1785258"/>
            <a:ext cx="1828800" cy="11212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Atelier 3</a:t>
            </a:r>
          </a:p>
        </p:txBody>
      </p:sp>
      <p:sp>
        <p:nvSpPr>
          <p:cNvPr id="8" name="Ellipse 7"/>
          <p:cNvSpPr/>
          <p:nvPr/>
        </p:nvSpPr>
        <p:spPr>
          <a:xfrm>
            <a:off x="9013371" y="3396343"/>
            <a:ext cx="1828800" cy="11212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Atelier 2</a:t>
            </a:r>
          </a:p>
        </p:txBody>
      </p:sp>
      <p:cxnSp>
        <p:nvCxnSpPr>
          <p:cNvPr id="11" name="Connecteur en arc 10"/>
          <p:cNvCxnSpPr>
            <a:stCxn id="6" idx="3"/>
            <a:endCxn id="8" idx="2"/>
          </p:cNvCxnSpPr>
          <p:nvPr/>
        </p:nvCxnSpPr>
        <p:spPr>
          <a:xfrm rot="16200000" flipH="1">
            <a:off x="7968446" y="2912032"/>
            <a:ext cx="833672" cy="1256177"/>
          </a:xfrm>
          <a:prstGeom prst="curved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4" name="Connecteur en arc 13"/>
          <p:cNvCxnSpPr>
            <a:stCxn id="8" idx="6"/>
            <a:endCxn id="7" idx="5"/>
          </p:cNvCxnSpPr>
          <p:nvPr/>
        </p:nvCxnSpPr>
        <p:spPr>
          <a:xfrm flipV="1">
            <a:off x="10842171" y="2742286"/>
            <a:ext cx="809865" cy="1214671"/>
          </a:xfrm>
          <a:prstGeom prst="curved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8" name="Connecteur en arc 17"/>
          <p:cNvCxnSpPr>
            <a:stCxn id="7" idx="0"/>
            <a:endCxn id="6" idx="0"/>
          </p:cNvCxnSpPr>
          <p:nvPr/>
        </p:nvCxnSpPr>
        <p:spPr>
          <a:xfrm rot="16200000" flipH="1" flipV="1">
            <a:off x="9514115" y="674914"/>
            <a:ext cx="380999" cy="2601686"/>
          </a:xfrm>
          <a:prstGeom prst="curvedConnector3">
            <a:avLst>
              <a:gd name="adj1" fmla="val -60000"/>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8168" y="643623"/>
            <a:ext cx="10603832" cy="592215"/>
          </a:xfrm>
        </p:spPr>
        <p:txBody>
          <a:bodyPr>
            <a:normAutofit/>
          </a:bodyPr>
          <a:lstStyle/>
          <a:p>
            <a:pPr>
              <a:defRPr/>
            </a:pPr>
            <a:r>
              <a:rPr lang="fr-FR" sz="2800" b="1" dirty="0"/>
              <a:t>Contenu de l’activité</a:t>
            </a:r>
          </a:p>
        </p:txBody>
      </p:sp>
      <p:sp>
        <p:nvSpPr>
          <p:cNvPr id="3" name="Espace réservé du contenu 2"/>
          <p:cNvSpPr>
            <a:spLocks noGrp="1"/>
          </p:cNvSpPr>
          <p:nvPr>
            <p:ph idx="1"/>
          </p:nvPr>
        </p:nvSpPr>
        <p:spPr>
          <a:xfrm>
            <a:off x="1447801" y="1382486"/>
            <a:ext cx="8937170" cy="5094514"/>
          </a:xfrm>
        </p:spPr>
        <p:txBody>
          <a:bodyPr>
            <a:normAutofit/>
          </a:bodyPr>
          <a:lstStyle/>
          <a:p>
            <a:r>
              <a:rPr lang="fr-FR" dirty="0"/>
              <a:t>STI / Physique</a:t>
            </a:r>
          </a:p>
          <a:p>
            <a:pPr lvl="1"/>
            <a:r>
              <a:rPr lang="fr-FR" dirty="0"/>
              <a:t>un système de contrôle Bus AS-i</a:t>
            </a:r>
          </a:p>
          <a:p>
            <a:pPr lvl="1"/>
            <a:r>
              <a:rPr lang="fr-FR" dirty="0"/>
              <a:t>un dossier technique </a:t>
            </a:r>
            <a:r>
              <a:rPr lang="fr-FR" dirty="0" smtClean="0"/>
              <a:t>contenant</a:t>
            </a:r>
            <a:r>
              <a:rPr lang="fr-FR" dirty="0"/>
              <a:t>:</a:t>
            </a:r>
          </a:p>
          <a:p>
            <a:pPr lvl="2"/>
            <a:r>
              <a:rPr lang="fr-FR" dirty="0"/>
              <a:t>Un document de présentation du système industriel (descriptif du système, besoin client, </a:t>
            </a:r>
            <a:r>
              <a:rPr lang="fr-FR" dirty="0" smtClean="0"/>
              <a:t>SysML</a:t>
            </a:r>
            <a:r>
              <a:rPr lang="fr-FR" dirty="0"/>
              <a:t>, </a:t>
            </a:r>
            <a:r>
              <a:rPr lang="fr-FR" dirty="0" smtClean="0"/>
              <a:t>IHM..)</a:t>
            </a:r>
            <a:endParaRPr lang="fr-FR" dirty="0"/>
          </a:p>
          <a:p>
            <a:pPr lvl="2"/>
            <a:r>
              <a:rPr lang="fr-FR" dirty="0"/>
              <a:t>Des documents techniques sur le matériel utilisé (capteur de pression, le connecteur de raccordement CAN, le manomètre, le </a:t>
            </a:r>
            <a:r>
              <a:rPr lang="fr-FR" dirty="0" smtClean="0"/>
              <a:t>contrôleur </a:t>
            </a:r>
            <a:r>
              <a:rPr lang="fr-FR" dirty="0"/>
              <a:t>AS-i…)</a:t>
            </a:r>
          </a:p>
          <a:p>
            <a:pPr lvl="2"/>
            <a:r>
              <a:rPr lang="fr-FR" dirty="0"/>
              <a:t>Des documents de configuration informatique (réseau, programmes)</a:t>
            </a:r>
          </a:p>
          <a:p>
            <a:pPr lvl="1"/>
            <a:r>
              <a:rPr lang="fr-FR" dirty="0"/>
              <a:t>Un document travail à compléter comprenant les 3 parties de l’étude</a:t>
            </a:r>
          </a:p>
          <a:p>
            <a:pPr lvl="1"/>
            <a:r>
              <a:rPr lang="fr-FR" dirty="0"/>
              <a:t>Un fichier de mesures au format csv contenant les mesures effectuées au préalable par l’enseignante</a:t>
            </a:r>
          </a:p>
          <a:p>
            <a:r>
              <a:rPr lang="fr-FR" dirty="0"/>
              <a:t>STI / Mathématiques</a:t>
            </a:r>
          </a:p>
          <a:p>
            <a:pPr lvl="1"/>
            <a:r>
              <a:rPr lang="fr-FR" dirty="0" smtClean="0"/>
              <a:t>Un support </a:t>
            </a:r>
            <a:r>
              <a:rPr lang="fr-FR" dirty="0"/>
              <a:t>papier en séance TD et </a:t>
            </a:r>
            <a:r>
              <a:rPr lang="fr-FR" dirty="0" smtClean="0"/>
              <a:t>PDF </a:t>
            </a:r>
            <a:r>
              <a:rPr lang="fr-FR" dirty="0"/>
              <a:t>sur </a:t>
            </a:r>
            <a:r>
              <a:rPr lang="fr-FR" dirty="0" smtClean="0"/>
              <a:t>Pronote</a:t>
            </a:r>
            <a:endParaRPr lang="fr-FR" dirty="0"/>
          </a:p>
          <a:p>
            <a:endParaRPr lang="fr-FR" dirty="0"/>
          </a:p>
          <a:p>
            <a:pPr>
              <a:buNone/>
            </a:pPr>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8168" y="615117"/>
            <a:ext cx="10603832" cy="904775"/>
          </a:xfrm>
        </p:spPr>
        <p:txBody>
          <a:bodyPr>
            <a:noAutofit/>
          </a:bodyPr>
          <a:lstStyle/>
          <a:p>
            <a:r>
              <a:rPr lang="fr-FR" sz="2800" b="1" dirty="0"/>
              <a:t>Atelier 1 : analyse du système industriel - </a:t>
            </a:r>
            <a:r>
              <a:rPr lang="fr-FR" sz="2800" b="1" dirty="0" smtClean="0"/>
              <a:t>étude </a:t>
            </a:r>
            <a:r>
              <a:rPr lang="fr-FR" sz="2800" b="1" dirty="0"/>
              <a:t>du système de gestion des données</a:t>
            </a:r>
          </a:p>
        </p:txBody>
      </p:sp>
      <p:sp>
        <p:nvSpPr>
          <p:cNvPr id="3" name="Espace réservé du contenu 2"/>
          <p:cNvSpPr>
            <a:spLocks noGrp="1"/>
          </p:cNvSpPr>
          <p:nvPr>
            <p:ph idx="1"/>
          </p:nvPr>
        </p:nvSpPr>
        <p:spPr>
          <a:xfrm>
            <a:off x="1892526" y="2002971"/>
            <a:ext cx="8915400" cy="3777622"/>
          </a:xfrm>
        </p:spPr>
        <p:txBody>
          <a:bodyPr>
            <a:normAutofit/>
          </a:bodyPr>
          <a:lstStyle/>
          <a:p>
            <a:r>
              <a:rPr lang="fr-FR" b="1" dirty="0" smtClean="0"/>
              <a:t>Étude </a:t>
            </a:r>
            <a:r>
              <a:rPr lang="fr-FR" b="1" dirty="0"/>
              <a:t>du système industriel</a:t>
            </a:r>
          </a:p>
          <a:p>
            <a:pPr lvl="1"/>
            <a:r>
              <a:rPr lang="fr-FR" dirty="0"/>
              <a:t>Constitution typique d’un autoclave</a:t>
            </a:r>
          </a:p>
          <a:p>
            <a:pPr lvl="1"/>
            <a:r>
              <a:rPr lang="fr-FR" dirty="0" smtClean="0"/>
              <a:t>Système </a:t>
            </a:r>
            <a:r>
              <a:rPr lang="fr-FR" dirty="0"/>
              <a:t>d’automatisme</a:t>
            </a:r>
          </a:p>
          <a:p>
            <a:pPr lvl="1"/>
            <a:r>
              <a:rPr lang="fr-FR" dirty="0" smtClean="0"/>
              <a:t>3 </a:t>
            </a:r>
            <a:r>
              <a:rPr lang="fr-FR" dirty="0"/>
              <a:t>cycles de cuisson</a:t>
            </a:r>
          </a:p>
          <a:p>
            <a:pPr lvl="1"/>
            <a:r>
              <a:rPr lang="fr-FR" dirty="0"/>
              <a:t>Architecture matérielle</a:t>
            </a:r>
          </a:p>
          <a:p>
            <a:pPr lvl="1"/>
            <a:r>
              <a:rPr lang="fr-FR" dirty="0" smtClean="0"/>
              <a:t>SysML</a:t>
            </a:r>
            <a:endParaRPr lang="fr-FR" dirty="0"/>
          </a:p>
          <a:p>
            <a:pPr lvl="1"/>
            <a:r>
              <a:rPr lang="fr-FR" dirty="0"/>
              <a:t>Les </a:t>
            </a:r>
            <a:r>
              <a:rPr lang="fr-FR" dirty="0" smtClean="0"/>
              <a:t>IHM </a:t>
            </a:r>
            <a:r>
              <a:rPr lang="fr-FR" dirty="0"/>
              <a:t>existantes</a:t>
            </a:r>
          </a:p>
          <a:p>
            <a:pPr lvl="1">
              <a:buNone/>
            </a:pPr>
            <a:endParaRPr lang="fr-FR" dirty="0"/>
          </a:p>
          <a:p>
            <a:pPr lvl="1"/>
            <a:endParaRPr lang="fr-FR" dirty="0"/>
          </a:p>
          <a:p>
            <a:pPr lvl="1">
              <a:buNone/>
            </a:pPr>
            <a:endParaRPr lang="fr-FR" dirty="0"/>
          </a:p>
          <a:p>
            <a:pPr lvl="1"/>
            <a:endParaRPr lang="fr-FR" dirty="0"/>
          </a:p>
        </p:txBody>
      </p:sp>
      <p:sp>
        <p:nvSpPr>
          <p:cNvPr id="6" name="Ellipse 5"/>
          <p:cNvSpPr/>
          <p:nvPr/>
        </p:nvSpPr>
        <p:spPr>
          <a:xfrm>
            <a:off x="8316685" y="2969128"/>
            <a:ext cx="3091543" cy="16572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Durée : </a:t>
            </a:r>
            <a:r>
              <a:rPr lang="fr-FR" sz="2000" dirty="0" smtClean="0"/>
              <a:t>2 h</a:t>
            </a:r>
            <a:endParaRPr lang="fr-FR" sz="2000" dirty="0"/>
          </a:p>
          <a:p>
            <a:pPr algn="ctr"/>
            <a:r>
              <a:rPr lang="fr-FR" sz="2000" dirty="0"/>
              <a:t>Travail en autonomie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7044" y="649480"/>
            <a:ext cx="10574956" cy="937370"/>
          </a:xfrm>
        </p:spPr>
        <p:txBody>
          <a:bodyPr>
            <a:noAutofit/>
          </a:bodyPr>
          <a:lstStyle/>
          <a:p>
            <a:r>
              <a:rPr lang="fr-FR" sz="2800" b="1" dirty="0"/>
              <a:t>Atelier 1 : analyse du système industriel </a:t>
            </a:r>
            <a:r>
              <a:rPr lang="fr-FR" sz="2800" b="1" dirty="0" smtClean="0"/>
              <a:t>- étude </a:t>
            </a:r>
            <a:r>
              <a:rPr lang="fr-FR" sz="2800" b="1" dirty="0"/>
              <a:t>du système de gestion des données</a:t>
            </a:r>
          </a:p>
        </p:txBody>
      </p:sp>
      <p:sp>
        <p:nvSpPr>
          <p:cNvPr id="4" name="Espace réservé du contenu 3"/>
          <p:cNvSpPr>
            <a:spLocks noGrp="1"/>
          </p:cNvSpPr>
          <p:nvPr>
            <p:ph idx="1"/>
          </p:nvPr>
        </p:nvSpPr>
        <p:spPr>
          <a:xfrm>
            <a:off x="341209" y="1624232"/>
            <a:ext cx="3109357" cy="5035362"/>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fr-FR" sz="1000" dirty="0"/>
              <a:t>Constitution typique :</a:t>
            </a:r>
          </a:p>
          <a:p>
            <a:endParaRPr lang="fr-FR" sz="1000" dirty="0"/>
          </a:p>
          <a:p>
            <a:endParaRPr lang="fr-FR" sz="1000" dirty="0"/>
          </a:p>
          <a:p>
            <a:endParaRPr lang="fr-FR" sz="1000" dirty="0"/>
          </a:p>
          <a:p>
            <a:endParaRPr lang="fr-FR" sz="1000" dirty="0"/>
          </a:p>
          <a:p>
            <a:endParaRPr lang="fr-FR" sz="1000" dirty="0"/>
          </a:p>
          <a:p>
            <a:endParaRPr lang="fr-FR" sz="1000" dirty="0"/>
          </a:p>
          <a:p>
            <a:endParaRPr lang="fr-FR" sz="1000" dirty="0"/>
          </a:p>
          <a:p>
            <a:pPr>
              <a:buNone/>
            </a:pPr>
            <a:endParaRPr lang="fr-FR" sz="1000" dirty="0"/>
          </a:p>
          <a:p>
            <a:pPr marL="685800" lvl="2"/>
            <a:r>
              <a:rPr lang="fr-FR" sz="800" dirty="0"/>
              <a:t>un ou plusieurs capteurs de température et de pression (4-20mA),</a:t>
            </a:r>
          </a:p>
          <a:p>
            <a:pPr marL="685800" lvl="2"/>
            <a:r>
              <a:rPr lang="fr-FR" sz="800" dirty="0"/>
              <a:t>une porte d'accès doté d'un capteur et d'une sécurité à l'ouverture,</a:t>
            </a:r>
          </a:p>
          <a:p>
            <a:pPr marL="685800" lvl="2"/>
            <a:r>
              <a:rPr lang="fr-FR" sz="800" dirty="0"/>
              <a:t>un système de remplissage et de vidange de l'eau dans l'autoclave contrôlé par un capteur niveau haut et niveau bas,</a:t>
            </a:r>
          </a:p>
          <a:p>
            <a:pPr marL="685800" lvl="2"/>
            <a:r>
              <a:rPr lang="fr-FR" sz="800" dirty="0"/>
              <a:t>une pompe assurant la circulation de l'eau dans l'autoclave,</a:t>
            </a:r>
          </a:p>
          <a:p>
            <a:pPr marL="685800" lvl="2"/>
            <a:r>
              <a:rPr lang="fr-FR" sz="800" dirty="0"/>
              <a:t>un échangeur permettant, via un circuit de vapeur et de deux circuits de refroidissement , de contrôler la température de l'eau dans l'autoclave</a:t>
            </a:r>
          </a:p>
          <a:p>
            <a:pPr marL="685800" lvl="2"/>
            <a:r>
              <a:rPr lang="fr-FR" sz="800" dirty="0"/>
              <a:t>un système de gestion de la pression et de la température dans le container</a:t>
            </a:r>
          </a:p>
          <a:p>
            <a:endParaRPr lang="fr-FR" sz="1000" dirty="0"/>
          </a:p>
        </p:txBody>
      </p:sp>
      <p:sp>
        <p:nvSpPr>
          <p:cNvPr id="1026"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7" name="Espace réservé du contenu 3"/>
          <p:cNvSpPr txBox="1">
            <a:spLocks/>
          </p:cNvSpPr>
          <p:nvPr/>
        </p:nvSpPr>
        <p:spPr bwMode="auto">
          <a:xfrm>
            <a:off x="3767333" y="1612289"/>
            <a:ext cx="4509712" cy="503536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a:bodyPr>
          <a:lstStyle/>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r>
              <a:rPr lang="fr-FR" sz="1000" dirty="0"/>
              <a:t>Le système d’automatisme</a:t>
            </a:r>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lang="fr-FR" sz="1000" dirty="0"/>
          </a:p>
          <a:p>
            <a:pPr marL="800100" lvl="1" indent="-342900">
              <a:spcBef>
                <a:spcPts val="1000"/>
              </a:spcBef>
              <a:buClr>
                <a:schemeClr val="accent1"/>
              </a:buClr>
              <a:buFont typeface="Wingdings 3"/>
              <a:buChar char=""/>
              <a:defRPr/>
            </a:pPr>
            <a:r>
              <a:rPr lang="fr-FR" sz="1000" dirty="0"/>
              <a:t>Une base de données permet de mémoriser les cycles de cuisson, les cuissons effectuées ainsi que les événements système,</a:t>
            </a:r>
          </a:p>
          <a:p>
            <a:pPr marL="800100" lvl="1" indent="-342900">
              <a:spcBef>
                <a:spcPts val="1000"/>
              </a:spcBef>
              <a:buClr>
                <a:schemeClr val="accent1"/>
              </a:buClr>
              <a:buFont typeface="Wingdings 3"/>
              <a:buChar char=""/>
              <a:defRPr/>
            </a:pPr>
            <a:r>
              <a:rPr lang="fr-FR" sz="1000" dirty="0"/>
              <a:t>Un automate utilisant trois bus AS-i gérant les actionneurs/senseurs des 11 autoclaves simultanément,</a:t>
            </a:r>
          </a:p>
          <a:p>
            <a:pPr marL="800100" lvl="1" indent="-342900">
              <a:spcBef>
                <a:spcPts val="1000"/>
              </a:spcBef>
              <a:buClr>
                <a:schemeClr val="accent1"/>
              </a:buClr>
              <a:buFont typeface="Wingdings 3"/>
              <a:buChar char=""/>
              <a:defRPr/>
            </a:pPr>
            <a:r>
              <a:rPr lang="fr-FR" sz="1000" dirty="0"/>
              <a:t>Les actionneurs et senseurs de chaque autoclave sont maintenant interfacés sur un bus AS-i,</a:t>
            </a:r>
          </a:p>
          <a:p>
            <a:pPr marL="800100" lvl="1" indent="-342900">
              <a:spcBef>
                <a:spcPts val="1000"/>
              </a:spcBef>
              <a:buClr>
                <a:schemeClr val="accent1"/>
              </a:buClr>
              <a:buFont typeface="Wingdings 3"/>
              <a:buChar char=""/>
              <a:defRPr/>
            </a:pPr>
            <a:r>
              <a:rPr lang="fr-FR" sz="1000" dirty="0"/>
              <a:t>Un double écran de supervision (</a:t>
            </a:r>
            <a:r>
              <a:rPr lang="fr-FR" sz="1000" dirty="0" err="1"/>
              <a:t>ihm</a:t>
            </a:r>
            <a:r>
              <a:rPr lang="fr-FR" sz="1000" dirty="0"/>
              <a:t>)</a:t>
            </a:r>
          </a:p>
          <a:p>
            <a:pPr marL="800100" lvl="1" indent="-342900">
              <a:spcBef>
                <a:spcPts val="1000"/>
              </a:spcBef>
              <a:buClr>
                <a:schemeClr val="accent1"/>
              </a:buClr>
              <a:buFont typeface="Wingdings 3"/>
              <a:buChar char=""/>
              <a:defRPr/>
            </a:pPr>
            <a:endParaRPr kumimoji="0" lang="fr-FR" sz="1000" b="0" i="0" u="none" strike="noStrike" kern="0" cap="none" spc="0" normalizeH="0" baseline="0" noProof="0" dirty="0">
              <a:ln>
                <a:noFill/>
              </a:ln>
              <a:solidFill>
                <a:schemeClr val="dk1"/>
              </a:solidFill>
              <a:effectLst/>
              <a:uLnTx/>
              <a:uFillTx/>
              <a:latin typeface="+mn-lt"/>
              <a:ea typeface="+mn-ea"/>
              <a:cs typeface="+mn-cs"/>
            </a:endParaRPr>
          </a:p>
        </p:txBody>
      </p:sp>
      <p:sp>
        <p:nvSpPr>
          <p:cNvPr id="8" name="Espace réservé du contenu 3"/>
          <p:cNvSpPr txBox="1">
            <a:spLocks/>
          </p:cNvSpPr>
          <p:nvPr/>
        </p:nvSpPr>
        <p:spPr bwMode="auto">
          <a:xfrm>
            <a:off x="8593813" y="1586850"/>
            <a:ext cx="3302013" cy="503536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a:bodyPr>
          <a:lstStyle/>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r>
              <a:rPr lang="fr-FR" sz="1000" dirty="0"/>
              <a:t>Les 3 cycles de cuisson</a:t>
            </a:r>
          </a:p>
          <a:p>
            <a:pPr marL="800100" lvl="1" indent="-342900">
              <a:spcBef>
                <a:spcPts val="1000"/>
              </a:spcBef>
              <a:buClr>
                <a:schemeClr val="accent1"/>
              </a:buClr>
              <a:buFont typeface="Wingdings 3"/>
              <a:buChar char=""/>
              <a:defRPr/>
            </a:pPr>
            <a:r>
              <a:rPr lang="fr-FR" sz="1000" dirty="0"/>
              <a:t>Cycle de cuisson sous vide : température de cuisson 55/70°</a:t>
            </a:r>
          </a:p>
          <a:p>
            <a:pPr marL="800100" lvl="1" indent="-342900">
              <a:spcBef>
                <a:spcPts val="1000"/>
              </a:spcBef>
              <a:buClr>
                <a:schemeClr val="accent1"/>
              </a:buClr>
              <a:buFont typeface="Wingdings 3"/>
              <a:buChar char=""/>
              <a:defRPr/>
            </a:pPr>
            <a:r>
              <a:rPr lang="fr-FR" sz="1000" dirty="0"/>
              <a:t>Cycle de pasteurisation : température de pasteurisation 70/95°</a:t>
            </a:r>
          </a:p>
          <a:p>
            <a:pPr marL="800100" lvl="1" indent="-342900">
              <a:spcBef>
                <a:spcPts val="1000"/>
              </a:spcBef>
              <a:buClr>
                <a:schemeClr val="accent1"/>
              </a:buClr>
              <a:buFont typeface="Wingdings 3"/>
              <a:buChar char=""/>
              <a:defRPr/>
            </a:pPr>
            <a:r>
              <a:rPr lang="fr-FR" sz="1000" dirty="0"/>
              <a:t>Cycle de stérilisation : température de stérilisation 115/135°</a:t>
            </a:r>
          </a:p>
          <a:p>
            <a:pPr marL="342900" indent="-342900">
              <a:spcBef>
                <a:spcPts val="1000"/>
              </a:spcBef>
              <a:buClr>
                <a:schemeClr val="accent1"/>
              </a:buClr>
              <a:buFont typeface="Wingdings 3"/>
              <a:buChar char=""/>
              <a:defRPr/>
            </a:pPr>
            <a:r>
              <a:rPr lang="fr-FR" sz="1000" dirty="0"/>
              <a:t>Chaque cycle de cuisson est composé de 4 types de phases. Suivant le produit, ces phases peuvent se répéter au cours du cycle.</a:t>
            </a:r>
          </a:p>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endParaRPr kumimoji="0" lang="fr-FR" sz="1100" b="0" i="0" u="none" strike="noStrike" kern="0" cap="none" spc="0" normalizeH="0" baseline="0" noProof="0" dirty="0">
              <a:ln>
                <a:noFill/>
              </a:ln>
              <a:solidFill>
                <a:schemeClr val="dk1"/>
              </a:solidFill>
              <a:effectLst/>
              <a:uLnTx/>
              <a:uFillTx/>
              <a:latin typeface="+mn-lt"/>
              <a:ea typeface="+mn-ea"/>
              <a:cs typeface="+mn-cs"/>
            </a:endParaRPr>
          </a:p>
        </p:txBody>
      </p:sp>
      <p:pic>
        <p:nvPicPr>
          <p:cNvPr id="16" name="images8"/>
          <p:cNvPicPr/>
          <p:nvPr/>
        </p:nvPicPr>
        <p:blipFill>
          <a:blip r:embed="rId3" cstate="print">
            <a:alphaModFix/>
            <a:lum bright="18000" contrast="48000"/>
          </a:blip>
          <a:srcRect/>
          <a:stretch>
            <a:fillRect/>
          </a:stretch>
        </p:blipFill>
        <p:spPr>
          <a:xfrm>
            <a:off x="688964" y="1913469"/>
            <a:ext cx="2342103" cy="1865504"/>
          </a:xfrm>
          <a:prstGeom prst="rect">
            <a:avLst/>
          </a:prstGeom>
          <a:ln>
            <a:noFill/>
            <a:prstDash/>
          </a:ln>
        </p:spPr>
      </p:pic>
      <p:pic>
        <p:nvPicPr>
          <p:cNvPr id="17" name="images3"/>
          <p:cNvPicPr/>
          <p:nvPr/>
        </p:nvPicPr>
        <p:blipFill>
          <a:blip r:embed="rId4" cstate="print">
            <a:alphaModFix/>
            <a:lum/>
          </a:blip>
          <a:srcRect/>
          <a:stretch>
            <a:fillRect/>
          </a:stretch>
        </p:blipFill>
        <p:spPr>
          <a:xfrm>
            <a:off x="4626149" y="2116666"/>
            <a:ext cx="3061584" cy="1718734"/>
          </a:xfrm>
          <a:prstGeom prst="rect">
            <a:avLst/>
          </a:prstGeom>
        </p:spPr>
      </p:pic>
      <p:graphicFrame>
        <p:nvGraphicFramePr>
          <p:cNvPr id="2050" name="Objet4" descr="Objet OLE"/>
          <p:cNvGraphicFramePr>
            <a:graphicFrameLocks noChangeAspect="1"/>
          </p:cNvGraphicFramePr>
          <p:nvPr/>
        </p:nvGraphicFramePr>
        <p:xfrm>
          <a:off x="8968847" y="3979332"/>
          <a:ext cx="2425089" cy="1393825"/>
        </p:xfrm>
        <a:graphic>
          <a:graphicData uri="http://schemas.openxmlformats.org/presentationml/2006/ole">
            <mc:AlternateContent xmlns:mc="http://schemas.openxmlformats.org/markup-compatibility/2006">
              <mc:Choice xmlns:v="urn:schemas-microsoft-com:vml" Requires="v">
                <p:oleObj spid="_x0000_s1050" r:id="rId5" imgW="19602450" imgH="11258550" progId="">
                  <p:embed/>
                </p:oleObj>
              </mc:Choice>
              <mc:Fallback>
                <p:oleObj r:id="rId5" imgW="19602450" imgH="11258550" progId="">
                  <p:embed/>
                  <p:pic>
                    <p:nvPicPr>
                      <p:cNvPr id="0" name="Objet4" descr="Objet O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8847" y="3979332"/>
                        <a:ext cx="2425089" cy="1393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ZoneTexte 17"/>
          <p:cNvSpPr txBox="1"/>
          <p:nvPr/>
        </p:nvSpPr>
        <p:spPr>
          <a:xfrm>
            <a:off x="8717058" y="5469466"/>
            <a:ext cx="3263275" cy="984885"/>
          </a:xfrm>
          <a:prstGeom prst="rect">
            <a:avLst/>
          </a:prstGeom>
          <a:noFill/>
        </p:spPr>
        <p:txBody>
          <a:bodyPr wrap="square" rtlCol="0">
            <a:spAutoFit/>
          </a:bodyPr>
          <a:lstStyle/>
          <a:p>
            <a:r>
              <a:rPr lang="fr-FR" sz="800" dirty="0"/>
              <a:t>M1 -&gt;Phase de vapeur initiale : Montée en température</a:t>
            </a:r>
          </a:p>
          <a:p>
            <a:r>
              <a:rPr lang="fr-FR" sz="800" dirty="0"/>
              <a:t>P1 -&gt; Phase de vapeur : maintien  en température (Palier)</a:t>
            </a:r>
          </a:p>
          <a:p>
            <a:r>
              <a:rPr lang="fr-FR" sz="800" dirty="0"/>
              <a:t>V1 -&gt; Phase de vidange chaude : purge et remplissage du container</a:t>
            </a:r>
          </a:p>
          <a:p>
            <a:r>
              <a:rPr lang="fr-FR" sz="800" dirty="0"/>
              <a:t>R1 -&gt; Phase de refroidissement</a:t>
            </a:r>
          </a:p>
          <a:p>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7044" y="556537"/>
            <a:ext cx="10574956" cy="954319"/>
          </a:xfrm>
        </p:spPr>
        <p:txBody>
          <a:bodyPr>
            <a:normAutofit/>
          </a:bodyPr>
          <a:lstStyle/>
          <a:p>
            <a:r>
              <a:rPr lang="fr-FR" sz="2800" b="1" dirty="0"/>
              <a:t>Atelier 1 : analyse du système </a:t>
            </a:r>
            <a:r>
              <a:rPr lang="fr-FR" sz="2800" b="1" dirty="0" smtClean="0"/>
              <a:t>industriel - étude </a:t>
            </a:r>
            <a:r>
              <a:rPr lang="fr-FR" sz="2800" b="1" dirty="0"/>
              <a:t>du système de gestion des données</a:t>
            </a:r>
          </a:p>
        </p:txBody>
      </p:sp>
      <p:sp>
        <p:nvSpPr>
          <p:cNvPr id="4" name="Espace réservé du contenu 3"/>
          <p:cNvSpPr>
            <a:spLocks noGrp="1"/>
          </p:cNvSpPr>
          <p:nvPr>
            <p:ph idx="1"/>
          </p:nvPr>
        </p:nvSpPr>
        <p:spPr>
          <a:xfrm>
            <a:off x="341209" y="1624232"/>
            <a:ext cx="3109357" cy="5035362"/>
          </a:xfrm>
        </p:spPr>
        <p:style>
          <a:lnRef idx="1">
            <a:schemeClr val="accent1"/>
          </a:lnRef>
          <a:fillRef idx="2">
            <a:schemeClr val="accent1"/>
          </a:fillRef>
          <a:effectRef idx="1">
            <a:schemeClr val="accent1"/>
          </a:effectRef>
          <a:fontRef idx="minor">
            <a:schemeClr val="dk1"/>
          </a:fontRef>
        </p:style>
        <p:txBody>
          <a:bodyPr>
            <a:normAutofit/>
          </a:bodyPr>
          <a:lstStyle/>
          <a:p>
            <a:r>
              <a:rPr lang="fr-FR" sz="1000" dirty="0"/>
              <a:t>Architecture matérielle :</a:t>
            </a:r>
          </a:p>
        </p:txBody>
      </p:sp>
      <p:sp>
        <p:nvSpPr>
          <p:cNvPr id="1026"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6" name="Image1"/>
          <p:cNvPicPr/>
          <p:nvPr/>
        </p:nvPicPr>
        <p:blipFill>
          <a:blip r:embed="rId2" cstate="print">
            <a:alphaModFix/>
            <a:lum/>
          </a:blip>
          <a:srcRect/>
          <a:stretch>
            <a:fillRect/>
          </a:stretch>
        </p:blipFill>
        <p:spPr>
          <a:xfrm>
            <a:off x="452811" y="2173857"/>
            <a:ext cx="2816600" cy="4218317"/>
          </a:xfrm>
          <a:prstGeom prst="rect">
            <a:avLst/>
          </a:prstGeom>
        </p:spPr>
      </p:pic>
      <p:sp>
        <p:nvSpPr>
          <p:cNvPr id="7" name="Espace réservé du contenu 3"/>
          <p:cNvSpPr txBox="1">
            <a:spLocks/>
          </p:cNvSpPr>
          <p:nvPr/>
        </p:nvSpPr>
        <p:spPr bwMode="auto">
          <a:xfrm>
            <a:off x="3857911" y="1595476"/>
            <a:ext cx="4509712" cy="503536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a:bodyPr>
          <a:lstStyle/>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r>
              <a:rPr lang="fr-FR" sz="1000" dirty="0"/>
              <a:t>Diagrammes « Use case » « requirements »</a:t>
            </a:r>
            <a:endParaRPr kumimoji="0" lang="fr-FR" sz="1000" b="0" i="0" u="none" strike="noStrike" kern="0" cap="none" spc="0" normalizeH="0" baseline="0" noProof="0" dirty="0">
              <a:ln>
                <a:noFill/>
              </a:ln>
              <a:solidFill>
                <a:schemeClr val="dk1"/>
              </a:solidFill>
              <a:effectLst/>
              <a:uLnTx/>
              <a:uFillTx/>
              <a:latin typeface="+mn-lt"/>
              <a:ea typeface="+mn-ea"/>
              <a:cs typeface="+mn-cs"/>
            </a:endParaRPr>
          </a:p>
        </p:txBody>
      </p:sp>
      <p:sp>
        <p:nvSpPr>
          <p:cNvPr id="8" name="Espace réservé du contenu 3"/>
          <p:cNvSpPr txBox="1">
            <a:spLocks/>
          </p:cNvSpPr>
          <p:nvPr/>
        </p:nvSpPr>
        <p:spPr bwMode="auto">
          <a:xfrm>
            <a:off x="8593813" y="1586850"/>
            <a:ext cx="3302013" cy="503536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a:bodyPr>
          <a:lstStyle/>
          <a:p>
            <a:pPr marL="342900" marR="0" lvl="0" indent="-342900" algn="l" defTabSz="457200" eaLnBrk="1" fontAlgn="auto" latinLnBrk="0" hangingPunct="1">
              <a:lnSpc>
                <a:spcPct val="100000"/>
              </a:lnSpc>
              <a:spcBef>
                <a:spcPts val="1000"/>
              </a:spcBef>
              <a:spcAft>
                <a:spcPts val="0"/>
              </a:spcAft>
              <a:buClr>
                <a:schemeClr val="accent1"/>
              </a:buClr>
              <a:buSzTx/>
              <a:buFont typeface="Wingdings 3"/>
              <a:buChar char=""/>
              <a:tabLst/>
              <a:defRPr/>
            </a:pPr>
            <a:r>
              <a:rPr lang="fr-FR" sz="1000" dirty="0" smtClean="0"/>
              <a:t>IHM</a:t>
            </a:r>
            <a:r>
              <a:rPr kumimoji="0" lang="fr-FR" sz="1000" b="0" i="0" u="none" strike="noStrike" kern="0" cap="none" spc="0" normalizeH="0" baseline="0" noProof="0" dirty="0" smtClean="0">
                <a:ln>
                  <a:noFill/>
                </a:ln>
                <a:solidFill>
                  <a:schemeClr val="dk1"/>
                </a:solidFill>
                <a:effectLst/>
                <a:uLnTx/>
                <a:uFillTx/>
                <a:latin typeface="+mn-lt"/>
                <a:ea typeface="+mn-ea"/>
                <a:cs typeface="+mn-cs"/>
              </a:rPr>
              <a:t>:</a:t>
            </a:r>
            <a:endParaRPr kumimoji="0" lang="fr-FR" sz="1000" b="0" i="0" u="none" strike="noStrike" kern="0" cap="none" spc="0" normalizeH="0" baseline="0" noProof="0" dirty="0">
              <a:ln>
                <a:noFill/>
              </a:ln>
              <a:solidFill>
                <a:schemeClr val="dk1"/>
              </a:solidFill>
              <a:effectLst/>
              <a:uLnTx/>
              <a:uFillTx/>
              <a:latin typeface="+mn-lt"/>
              <a:ea typeface="+mn-ea"/>
              <a:cs typeface="+mn-cs"/>
            </a:endParaRPr>
          </a:p>
        </p:txBody>
      </p:sp>
      <p:pic>
        <p:nvPicPr>
          <p:cNvPr id="9" name="images2"/>
          <p:cNvPicPr/>
          <p:nvPr/>
        </p:nvPicPr>
        <p:blipFill>
          <a:blip r:embed="rId3" cstate="print">
            <a:alphaModFix/>
            <a:lum/>
          </a:blip>
          <a:srcRect/>
          <a:stretch>
            <a:fillRect/>
          </a:stretch>
        </p:blipFill>
        <p:spPr>
          <a:xfrm>
            <a:off x="3982125" y="2191108"/>
            <a:ext cx="3522857" cy="1435943"/>
          </a:xfrm>
          <a:prstGeom prst="rect">
            <a:avLst/>
          </a:prstGeom>
        </p:spPr>
      </p:pic>
      <p:pic>
        <p:nvPicPr>
          <p:cNvPr id="10" name="Picture 2"/>
          <p:cNvPicPr>
            <a:picLocks noChangeAspect="1" noChangeArrowheads="1"/>
          </p:cNvPicPr>
          <p:nvPr/>
        </p:nvPicPr>
        <p:blipFill>
          <a:blip r:embed="rId4" cstate="print"/>
          <a:srcRect/>
          <a:stretch>
            <a:fillRect/>
          </a:stretch>
        </p:blipFill>
        <p:spPr bwMode="auto">
          <a:xfrm>
            <a:off x="4167277" y="4025285"/>
            <a:ext cx="4122708" cy="2512400"/>
          </a:xfrm>
          <a:prstGeom prst="rect">
            <a:avLst/>
          </a:prstGeom>
          <a:noFill/>
          <a:ln w="9525">
            <a:noFill/>
            <a:miter lim="800000"/>
            <a:headEnd/>
            <a:tailEnd/>
          </a:ln>
          <a:effectLst/>
        </p:spPr>
      </p:pic>
      <p:pic>
        <p:nvPicPr>
          <p:cNvPr id="11" name="images4"/>
          <p:cNvPicPr/>
          <p:nvPr/>
        </p:nvPicPr>
        <p:blipFill>
          <a:blip r:embed="rId5" cstate="print">
            <a:alphaModFix/>
            <a:lum/>
          </a:blip>
          <a:srcRect/>
          <a:stretch>
            <a:fillRect/>
          </a:stretch>
        </p:blipFill>
        <p:spPr>
          <a:xfrm>
            <a:off x="8712639" y="1828800"/>
            <a:ext cx="1716711" cy="1563412"/>
          </a:xfrm>
          <a:prstGeom prst="rect">
            <a:avLst/>
          </a:prstGeom>
        </p:spPr>
      </p:pic>
      <p:pic>
        <p:nvPicPr>
          <p:cNvPr id="12" name="images5"/>
          <p:cNvPicPr/>
          <p:nvPr/>
        </p:nvPicPr>
        <p:blipFill>
          <a:blip r:embed="rId6" cstate="print">
            <a:alphaModFix/>
            <a:lum/>
          </a:blip>
          <a:srcRect/>
          <a:stretch>
            <a:fillRect/>
          </a:stretch>
        </p:blipFill>
        <p:spPr>
          <a:xfrm>
            <a:off x="9282380" y="3459193"/>
            <a:ext cx="1862950" cy="1608210"/>
          </a:xfrm>
          <a:prstGeom prst="rect">
            <a:avLst/>
          </a:prstGeom>
        </p:spPr>
      </p:pic>
      <p:pic>
        <p:nvPicPr>
          <p:cNvPr id="13" name="images6"/>
          <p:cNvPicPr/>
          <p:nvPr/>
        </p:nvPicPr>
        <p:blipFill>
          <a:blip r:embed="rId7" cstate="print">
            <a:alphaModFix/>
            <a:lum/>
          </a:blip>
          <a:srcRect/>
          <a:stretch>
            <a:fillRect/>
          </a:stretch>
        </p:blipFill>
        <p:spPr>
          <a:xfrm>
            <a:off x="9854241" y="5148897"/>
            <a:ext cx="1837427" cy="1320914"/>
          </a:xfrm>
          <a:prstGeom prst="rect">
            <a:avLst/>
          </a:prstGeom>
        </p:spPr>
      </p:pic>
      <p:sp>
        <p:nvSpPr>
          <p:cNvPr id="14" name="ZoneTexte 13"/>
          <p:cNvSpPr txBox="1"/>
          <p:nvPr/>
        </p:nvSpPr>
        <p:spPr>
          <a:xfrm>
            <a:off x="10472468" y="2596551"/>
            <a:ext cx="1401346" cy="492443"/>
          </a:xfrm>
          <a:prstGeom prst="rect">
            <a:avLst/>
          </a:prstGeom>
          <a:noFill/>
        </p:spPr>
        <p:txBody>
          <a:bodyPr wrap="none" rtlCol="0">
            <a:spAutoFit/>
          </a:bodyPr>
          <a:lstStyle/>
          <a:p>
            <a:r>
              <a:rPr lang="fr-FR" sz="1000" b="1" u="sng" dirty="0" smtClean="0"/>
              <a:t>IHM ordonnanceur</a:t>
            </a:r>
            <a:endParaRPr lang="fr-FR" sz="1000" b="1" u="sng" dirty="0"/>
          </a:p>
          <a:p>
            <a:r>
              <a:rPr lang="fr-FR" sz="800" dirty="0"/>
              <a:t>Gestion des autoclaves </a:t>
            </a:r>
          </a:p>
          <a:p>
            <a:r>
              <a:rPr lang="fr-FR" sz="800" dirty="0"/>
              <a:t>Etat d’un autoclave</a:t>
            </a:r>
          </a:p>
        </p:txBody>
      </p:sp>
      <p:sp>
        <p:nvSpPr>
          <p:cNvPr id="15" name="ZoneTexte 14"/>
          <p:cNvSpPr txBox="1"/>
          <p:nvPr/>
        </p:nvSpPr>
        <p:spPr>
          <a:xfrm>
            <a:off x="8537276" y="5483524"/>
            <a:ext cx="1418978" cy="369332"/>
          </a:xfrm>
          <a:prstGeom prst="rect">
            <a:avLst/>
          </a:prstGeom>
          <a:noFill/>
        </p:spPr>
        <p:txBody>
          <a:bodyPr wrap="none" rtlCol="0">
            <a:spAutoFit/>
          </a:bodyPr>
          <a:lstStyle/>
          <a:p>
            <a:r>
              <a:rPr lang="fr-FR" sz="1000" b="1" u="sng" dirty="0" smtClean="0"/>
              <a:t>IHM </a:t>
            </a:r>
            <a:r>
              <a:rPr lang="fr-FR" sz="1000" b="1" u="sng" dirty="0"/>
              <a:t>gestionnaire</a:t>
            </a:r>
          </a:p>
          <a:p>
            <a:r>
              <a:rPr lang="fr-FR" sz="800" dirty="0"/>
              <a:t>Configuration des cycles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3209" y="667484"/>
            <a:ext cx="10649376" cy="696663"/>
          </a:xfrm>
        </p:spPr>
        <p:txBody>
          <a:bodyPr>
            <a:noAutofit/>
          </a:bodyPr>
          <a:lstStyle/>
          <a:p>
            <a:r>
              <a:rPr lang="fr-FR" sz="2800" b="1" dirty="0"/>
              <a:t>Atelier 2 : étude et </a:t>
            </a:r>
            <a:r>
              <a:rPr lang="fr-FR" sz="2800" b="1" dirty="0" smtClean="0"/>
              <a:t>mesurage sur </a:t>
            </a:r>
            <a:r>
              <a:rPr lang="fr-FR" sz="2800" b="1" dirty="0"/>
              <a:t>le système didactique </a:t>
            </a:r>
          </a:p>
        </p:txBody>
      </p:sp>
      <p:sp>
        <p:nvSpPr>
          <p:cNvPr id="3" name="Espace réservé du contenu 2"/>
          <p:cNvSpPr>
            <a:spLocks noGrp="1"/>
          </p:cNvSpPr>
          <p:nvPr>
            <p:ph idx="1"/>
          </p:nvPr>
        </p:nvSpPr>
        <p:spPr>
          <a:xfrm>
            <a:off x="1892526" y="2002971"/>
            <a:ext cx="8915400" cy="3777622"/>
          </a:xfrm>
        </p:spPr>
        <p:txBody>
          <a:bodyPr>
            <a:normAutofit/>
          </a:bodyPr>
          <a:lstStyle/>
          <a:p>
            <a:r>
              <a:rPr lang="fr-FR" b="1" dirty="0"/>
              <a:t>Présentation du système </a:t>
            </a:r>
            <a:r>
              <a:rPr lang="fr-FR" dirty="0"/>
              <a:t>(15 </a:t>
            </a:r>
            <a:r>
              <a:rPr lang="fr-FR" dirty="0" smtClean="0"/>
              <a:t>min)</a:t>
            </a:r>
            <a:endParaRPr lang="fr-FR" dirty="0"/>
          </a:p>
          <a:p>
            <a:r>
              <a:rPr lang="fr-FR" b="1" dirty="0" smtClean="0"/>
              <a:t>Étude </a:t>
            </a:r>
            <a:r>
              <a:rPr lang="fr-FR" b="1" dirty="0"/>
              <a:t>du système didactique</a:t>
            </a:r>
          </a:p>
          <a:p>
            <a:pPr lvl="1"/>
            <a:r>
              <a:rPr lang="fr-FR" dirty="0"/>
              <a:t>Architecture matérielle</a:t>
            </a:r>
          </a:p>
          <a:p>
            <a:pPr lvl="1"/>
            <a:r>
              <a:rPr lang="fr-FR" dirty="0"/>
              <a:t>Principe du Bus AS-i</a:t>
            </a:r>
          </a:p>
          <a:p>
            <a:pPr lvl="1"/>
            <a:r>
              <a:rPr lang="fr-FR" dirty="0"/>
              <a:t>Courbe de stérilisation : pression et température au cours du temps</a:t>
            </a:r>
          </a:p>
          <a:p>
            <a:r>
              <a:rPr lang="fr-FR" b="1" dirty="0"/>
              <a:t>Application sur le système </a:t>
            </a:r>
          </a:p>
          <a:p>
            <a:pPr lvl="1"/>
            <a:r>
              <a:rPr lang="fr-FR" dirty="0"/>
              <a:t>Données numériques</a:t>
            </a:r>
          </a:p>
          <a:p>
            <a:pPr lvl="1"/>
            <a:r>
              <a:rPr lang="fr-FR" dirty="0"/>
              <a:t>Données du CAN</a:t>
            </a:r>
          </a:p>
          <a:p>
            <a:pPr lvl="1">
              <a:buNone/>
            </a:pPr>
            <a:endParaRPr lang="fr-FR" dirty="0"/>
          </a:p>
          <a:p>
            <a:pPr lvl="1">
              <a:buNone/>
            </a:pPr>
            <a:endParaRPr lang="fr-FR" dirty="0"/>
          </a:p>
        </p:txBody>
      </p:sp>
      <p:pic>
        <p:nvPicPr>
          <p:cNvPr id="69634" name="Picture 2"/>
          <p:cNvPicPr>
            <a:picLocks noChangeAspect="1" noChangeArrowheads="1"/>
          </p:cNvPicPr>
          <p:nvPr/>
        </p:nvPicPr>
        <p:blipFill>
          <a:blip r:embed="rId2" cstate="print"/>
          <a:srcRect/>
          <a:stretch>
            <a:fillRect/>
          </a:stretch>
        </p:blipFill>
        <p:spPr bwMode="auto">
          <a:xfrm>
            <a:off x="9792124" y="3033571"/>
            <a:ext cx="1640340" cy="1868933"/>
          </a:xfrm>
          <a:prstGeom prst="rect">
            <a:avLst/>
          </a:prstGeom>
          <a:noFill/>
          <a:ln w="9525">
            <a:noFill/>
            <a:miter lim="800000"/>
            <a:headEnd/>
            <a:tailEnd/>
          </a:ln>
          <a:effectLst/>
        </p:spPr>
      </p:pic>
      <p:sp>
        <p:nvSpPr>
          <p:cNvPr id="6" name="Ellipse 5"/>
          <p:cNvSpPr/>
          <p:nvPr/>
        </p:nvSpPr>
        <p:spPr>
          <a:xfrm>
            <a:off x="9213009" y="1240971"/>
            <a:ext cx="2489133" cy="13498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a:t>Durée : </a:t>
            </a:r>
            <a:r>
              <a:rPr lang="fr-FR" sz="2000" dirty="0" smtClean="0"/>
              <a:t>2 h</a:t>
            </a:r>
            <a:endParaRPr lang="fr-FR" sz="2000" dirty="0"/>
          </a:p>
        </p:txBody>
      </p:sp>
      <p:pic>
        <p:nvPicPr>
          <p:cNvPr id="5" name="Image 4">
            <a:extLst>
              <a:ext uri="{FF2B5EF4-FFF2-40B4-BE49-F238E27FC236}">
                <a16:creationId xmlns:a16="http://schemas.microsoft.com/office/drawing/2014/main" id="{6C9AD991-2285-B1BB-5629-618A00F1481D}"/>
              </a:ext>
            </a:extLst>
          </p:cNvPr>
          <p:cNvPicPr>
            <a:picLocks noChangeAspect="1"/>
          </p:cNvPicPr>
          <p:nvPr/>
        </p:nvPicPr>
        <p:blipFill>
          <a:blip r:embed="rId3"/>
          <a:stretch>
            <a:fillRect/>
          </a:stretch>
        </p:blipFill>
        <p:spPr>
          <a:xfrm>
            <a:off x="7026386" y="4466309"/>
            <a:ext cx="2400508" cy="230143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6855934" y="2901088"/>
            <a:ext cx="2995612" cy="2821371"/>
          </a:xfrm>
          <a:prstGeom prst="rect">
            <a:avLst/>
          </a:prstGeom>
          <a:noFill/>
          <a:ln w="9525">
            <a:noFill/>
            <a:miter lim="800000"/>
            <a:headEnd/>
            <a:tailEnd/>
          </a:ln>
          <a:effectLst/>
        </p:spPr>
      </p:pic>
      <p:pic>
        <p:nvPicPr>
          <p:cNvPr id="4" name="Image 3" descr="IMG_20240117_114448_resized_20240125_094547644.jpg"/>
          <p:cNvPicPr>
            <a:picLocks noChangeAspect="1"/>
          </p:cNvPicPr>
          <p:nvPr/>
        </p:nvPicPr>
        <p:blipFill>
          <a:blip r:embed="rId3" cstate="print"/>
          <a:stretch>
            <a:fillRect/>
          </a:stretch>
        </p:blipFill>
        <p:spPr>
          <a:xfrm>
            <a:off x="1842485" y="2433890"/>
            <a:ext cx="4765677" cy="3574258"/>
          </a:xfrm>
          <a:prstGeom prst="rect">
            <a:avLst/>
          </a:prstGeom>
        </p:spPr>
      </p:pic>
      <p:sp>
        <p:nvSpPr>
          <p:cNvPr id="2" name="Espace réservé du contenu 2">
            <a:extLst>
              <a:ext uri="{FF2B5EF4-FFF2-40B4-BE49-F238E27FC236}">
                <a16:creationId xmlns:a16="http://schemas.microsoft.com/office/drawing/2014/main" id="{43A0811D-6C30-525D-F24B-E8DEC3BFBCC7}"/>
              </a:ext>
            </a:extLst>
          </p:cNvPr>
          <p:cNvSpPr>
            <a:spLocks noGrp="1"/>
          </p:cNvSpPr>
          <p:nvPr>
            <p:ph idx="1"/>
          </p:nvPr>
        </p:nvSpPr>
        <p:spPr>
          <a:xfrm>
            <a:off x="1761898" y="1861456"/>
            <a:ext cx="8915400" cy="4146691"/>
          </a:xfrm>
        </p:spPr>
        <p:txBody>
          <a:bodyPr/>
          <a:lstStyle/>
          <a:p>
            <a:r>
              <a:rPr lang="fr-FR" b="1" dirty="0" smtClean="0"/>
              <a:t>Présentation</a:t>
            </a:r>
            <a:endParaRPr lang="fr-FR" b="1" dirty="0"/>
          </a:p>
          <a:p>
            <a:pPr>
              <a:buNone/>
            </a:pPr>
            <a:endParaRPr lang="fr-FR" dirty="0"/>
          </a:p>
        </p:txBody>
      </p:sp>
      <p:sp>
        <p:nvSpPr>
          <p:cNvPr id="6" name="Titre 1"/>
          <p:cNvSpPr>
            <a:spLocks noGrp="1"/>
          </p:cNvSpPr>
          <p:nvPr>
            <p:ph type="title"/>
          </p:nvPr>
        </p:nvSpPr>
        <p:spPr>
          <a:xfrm>
            <a:off x="1613209" y="667484"/>
            <a:ext cx="10649376" cy="696663"/>
          </a:xfrm>
        </p:spPr>
        <p:txBody>
          <a:bodyPr>
            <a:noAutofit/>
          </a:bodyPr>
          <a:lstStyle/>
          <a:p>
            <a:r>
              <a:rPr lang="fr-FR" sz="2800" b="1" dirty="0"/>
              <a:t>Atelier 2 : étude et </a:t>
            </a:r>
            <a:r>
              <a:rPr lang="fr-FR" sz="2800" b="1" dirty="0" smtClean="0"/>
              <a:t>mesurage sur </a:t>
            </a:r>
            <a:r>
              <a:rPr lang="fr-FR" sz="2800" b="1" dirty="0"/>
              <a:t>le système didactique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61898" y="1861457"/>
            <a:ext cx="8915400" cy="3777622"/>
          </a:xfrm>
        </p:spPr>
        <p:txBody>
          <a:bodyPr/>
          <a:lstStyle/>
          <a:p>
            <a:r>
              <a:rPr lang="fr-FR" b="1" dirty="0"/>
              <a:t>Architecture matérielle</a:t>
            </a:r>
          </a:p>
          <a:p>
            <a:pPr>
              <a:buNone/>
            </a:pPr>
            <a:endParaRPr lang="fr-FR" dirty="0"/>
          </a:p>
        </p:txBody>
      </p:sp>
      <p:pic>
        <p:nvPicPr>
          <p:cNvPr id="13" name="Image 12">
            <a:extLst>
              <a:ext uri="{FF2B5EF4-FFF2-40B4-BE49-F238E27FC236}">
                <a16:creationId xmlns:a16="http://schemas.microsoft.com/office/drawing/2014/main" id="{72F1281E-139C-8CFB-3330-94EA536A1C7D}"/>
              </a:ext>
            </a:extLst>
          </p:cNvPr>
          <p:cNvPicPr>
            <a:picLocks noChangeAspect="1"/>
          </p:cNvPicPr>
          <p:nvPr/>
        </p:nvPicPr>
        <p:blipFill rotWithShape="1">
          <a:blip r:embed="rId2"/>
          <a:srcRect b="11448"/>
          <a:stretch/>
        </p:blipFill>
        <p:spPr>
          <a:xfrm>
            <a:off x="5361654" y="2201333"/>
            <a:ext cx="1002651" cy="1571762"/>
          </a:xfrm>
          <a:prstGeom prst="rect">
            <a:avLst/>
          </a:prstGeom>
        </p:spPr>
      </p:pic>
      <p:sp>
        <p:nvSpPr>
          <p:cNvPr id="15" name="ZoneTexte 14">
            <a:extLst>
              <a:ext uri="{FF2B5EF4-FFF2-40B4-BE49-F238E27FC236}">
                <a16:creationId xmlns:a16="http://schemas.microsoft.com/office/drawing/2014/main" id="{9B7F604A-C990-2E7D-C886-24369668D8E7}"/>
              </a:ext>
            </a:extLst>
          </p:cNvPr>
          <p:cNvSpPr txBox="1"/>
          <p:nvPr/>
        </p:nvSpPr>
        <p:spPr>
          <a:xfrm>
            <a:off x="2069894" y="5797119"/>
            <a:ext cx="1234547" cy="646331"/>
          </a:xfrm>
          <a:prstGeom prst="rect">
            <a:avLst/>
          </a:prstGeom>
          <a:noFill/>
        </p:spPr>
        <p:txBody>
          <a:bodyPr wrap="square" rtlCol="0">
            <a:spAutoFit/>
          </a:bodyPr>
          <a:lstStyle/>
          <a:p>
            <a:pPr algn="ctr"/>
            <a:r>
              <a:rPr lang="fr-FR" dirty="0"/>
              <a:t>Master </a:t>
            </a:r>
            <a:r>
              <a:rPr lang="fr-FR" dirty="0" smtClean="0"/>
              <a:t>AS-i</a:t>
            </a:r>
            <a:endParaRPr lang="fr-FR" dirty="0"/>
          </a:p>
        </p:txBody>
      </p:sp>
      <p:sp>
        <p:nvSpPr>
          <p:cNvPr id="16" name="ZoneTexte 15">
            <a:extLst>
              <a:ext uri="{FF2B5EF4-FFF2-40B4-BE49-F238E27FC236}">
                <a16:creationId xmlns:a16="http://schemas.microsoft.com/office/drawing/2014/main" id="{9003B29A-088C-850F-2421-1DC3F5297D3E}"/>
              </a:ext>
            </a:extLst>
          </p:cNvPr>
          <p:cNvSpPr txBox="1"/>
          <p:nvPr/>
        </p:nvSpPr>
        <p:spPr>
          <a:xfrm>
            <a:off x="4450966" y="5746465"/>
            <a:ext cx="1234547" cy="369332"/>
          </a:xfrm>
          <a:prstGeom prst="rect">
            <a:avLst/>
          </a:prstGeom>
          <a:noFill/>
        </p:spPr>
        <p:txBody>
          <a:bodyPr wrap="square" rtlCol="0">
            <a:spAutoFit/>
          </a:bodyPr>
          <a:lstStyle/>
          <a:p>
            <a:pPr algn="ctr"/>
            <a:r>
              <a:rPr lang="fr-FR" dirty="0"/>
              <a:t>Slave 1</a:t>
            </a:r>
          </a:p>
        </p:txBody>
      </p:sp>
      <p:sp>
        <p:nvSpPr>
          <p:cNvPr id="17" name="ZoneTexte 16">
            <a:extLst>
              <a:ext uri="{FF2B5EF4-FFF2-40B4-BE49-F238E27FC236}">
                <a16:creationId xmlns:a16="http://schemas.microsoft.com/office/drawing/2014/main" id="{588FB0E0-06D4-2021-8491-CA374A395BB1}"/>
              </a:ext>
            </a:extLst>
          </p:cNvPr>
          <p:cNvSpPr txBox="1"/>
          <p:nvPr/>
        </p:nvSpPr>
        <p:spPr>
          <a:xfrm>
            <a:off x="6696828" y="5781099"/>
            <a:ext cx="1234547" cy="369332"/>
          </a:xfrm>
          <a:prstGeom prst="rect">
            <a:avLst/>
          </a:prstGeom>
          <a:noFill/>
        </p:spPr>
        <p:txBody>
          <a:bodyPr wrap="square" rtlCol="0">
            <a:spAutoFit/>
          </a:bodyPr>
          <a:lstStyle/>
          <a:p>
            <a:pPr algn="ctr"/>
            <a:r>
              <a:rPr lang="fr-FR" dirty="0"/>
              <a:t>Slave 30</a:t>
            </a:r>
          </a:p>
        </p:txBody>
      </p:sp>
      <p:sp>
        <p:nvSpPr>
          <p:cNvPr id="18" name="ZoneTexte 17">
            <a:extLst>
              <a:ext uri="{FF2B5EF4-FFF2-40B4-BE49-F238E27FC236}">
                <a16:creationId xmlns:a16="http://schemas.microsoft.com/office/drawing/2014/main" id="{4A6BC5FB-05CD-1375-5A00-6A8C5B58C828}"/>
              </a:ext>
            </a:extLst>
          </p:cNvPr>
          <p:cNvSpPr txBox="1"/>
          <p:nvPr/>
        </p:nvSpPr>
        <p:spPr>
          <a:xfrm>
            <a:off x="8942690" y="5787781"/>
            <a:ext cx="1234547" cy="369332"/>
          </a:xfrm>
          <a:prstGeom prst="rect">
            <a:avLst/>
          </a:prstGeom>
          <a:noFill/>
        </p:spPr>
        <p:txBody>
          <a:bodyPr wrap="square" rtlCol="0">
            <a:spAutoFit/>
          </a:bodyPr>
          <a:lstStyle/>
          <a:p>
            <a:pPr algn="ctr"/>
            <a:r>
              <a:rPr lang="fr-FR" dirty="0"/>
              <a:t>Slave 31</a:t>
            </a:r>
          </a:p>
        </p:txBody>
      </p:sp>
      <p:cxnSp>
        <p:nvCxnSpPr>
          <p:cNvPr id="22" name="Connecteur droit avec flèche 21">
            <a:extLst>
              <a:ext uri="{FF2B5EF4-FFF2-40B4-BE49-F238E27FC236}">
                <a16:creationId xmlns:a16="http://schemas.microsoft.com/office/drawing/2014/main" id="{B1E742AF-FF52-9ADA-6A91-EEBB5B7974D8}"/>
              </a:ext>
            </a:extLst>
          </p:cNvPr>
          <p:cNvCxnSpPr>
            <a:cxnSpLocks/>
            <a:stCxn id="13" idx="2"/>
            <a:endCxn id="12" idx="0"/>
          </p:cNvCxnSpPr>
          <p:nvPr/>
        </p:nvCxnSpPr>
        <p:spPr>
          <a:xfrm rot="5400000">
            <a:off x="5288559" y="3512472"/>
            <a:ext cx="313798" cy="8350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a:extLst>
              <a:ext uri="{FF2B5EF4-FFF2-40B4-BE49-F238E27FC236}">
                <a16:creationId xmlns:a16="http://schemas.microsoft.com/office/drawing/2014/main" id="{4AC0541F-A9BF-758A-4B11-AE557666FE85}"/>
              </a:ext>
            </a:extLst>
          </p:cNvPr>
          <p:cNvCxnSpPr>
            <a:cxnSpLocks/>
            <a:endCxn id="12" idx="0"/>
          </p:cNvCxnSpPr>
          <p:nvPr/>
        </p:nvCxnSpPr>
        <p:spPr>
          <a:xfrm>
            <a:off x="4450966" y="3610175"/>
            <a:ext cx="576970" cy="476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4F184362-AD26-23DB-0749-E8F7A02A8417}"/>
              </a:ext>
            </a:extLst>
          </p:cNvPr>
          <p:cNvSpPr/>
          <p:nvPr/>
        </p:nvSpPr>
        <p:spPr>
          <a:xfrm>
            <a:off x="3304440" y="5541424"/>
            <a:ext cx="7253487" cy="17289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5ED8DD8A-D8B0-2D12-DFC7-87A9BDFC27FD}"/>
              </a:ext>
            </a:extLst>
          </p:cNvPr>
          <p:cNvPicPr>
            <a:picLocks noChangeAspect="1"/>
          </p:cNvPicPr>
          <p:nvPr/>
        </p:nvPicPr>
        <p:blipFill>
          <a:blip r:embed="rId3"/>
          <a:stretch>
            <a:fillRect/>
          </a:stretch>
        </p:blipFill>
        <p:spPr>
          <a:xfrm>
            <a:off x="1936021" y="3382664"/>
            <a:ext cx="1395093" cy="2331659"/>
          </a:xfrm>
          <a:prstGeom prst="rect">
            <a:avLst/>
          </a:prstGeom>
        </p:spPr>
      </p:pic>
      <p:pic>
        <p:nvPicPr>
          <p:cNvPr id="9" name="Image 8">
            <a:extLst>
              <a:ext uri="{FF2B5EF4-FFF2-40B4-BE49-F238E27FC236}">
                <a16:creationId xmlns:a16="http://schemas.microsoft.com/office/drawing/2014/main" id="{3E4403E7-CD1F-8E66-9C76-F191927AA3D7}"/>
              </a:ext>
            </a:extLst>
          </p:cNvPr>
          <p:cNvPicPr>
            <a:picLocks noChangeAspect="1"/>
          </p:cNvPicPr>
          <p:nvPr/>
        </p:nvPicPr>
        <p:blipFill>
          <a:blip r:embed="rId4"/>
          <a:stretch>
            <a:fillRect/>
          </a:stretch>
        </p:blipFill>
        <p:spPr>
          <a:xfrm>
            <a:off x="927332" y="3374196"/>
            <a:ext cx="997304" cy="2331659"/>
          </a:xfrm>
          <a:prstGeom prst="rect">
            <a:avLst/>
          </a:prstGeom>
        </p:spPr>
      </p:pic>
      <p:pic>
        <p:nvPicPr>
          <p:cNvPr id="12" name="Image 11">
            <a:extLst>
              <a:ext uri="{FF2B5EF4-FFF2-40B4-BE49-F238E27FC236}">
                <a16:creationId xmlns:a16="http://schemas.microsoft.com/office/drawing/2014/main" id="{39FAD082-F597-4A23-D86E-9003CA306C47}"/>
              </a:ext>
            </a:extLst>
          </p:cNvPr>
          <p:cNvPicPr>
            <a:picLocks noChangeAspect="1"/>
          </p:cNvPicPr>
          <p:nvPr/>
        </p:nvPicPr>
        <p:blipFill>
          <a:blip r:embed="rId5"/>
          <a:stretch>
            <a:fillRect/>
          </a:stretch>
        </p:blipFill>
        <p:spPr>
          <a:xfrm>
            <a:off x="4792838" y="4086893"/>
            <a:ext cx="470196" cy="1454531"/>
          </a:xfrm>
          <a:prstGeom prst="rect">
            <a:avLst/>
          </a:prstGeom>
        </p:spPr>
      </p:pic>
      <p:pic>
        <p:nvPicPr>
          <p:cNvPr id="23" name="Image 22">
            <a:extLst>
              <a:ext uri="{FF2B5EF4-FFF2-40B4-BE49-F238E27FC236}">
                <a16:creationId xmlns:a16="http://schemas.microsoft.com/office/drawing/2014/main" id="{3646A56D-0421-C9D8-FBDF-192D7ABA0A2F}"/>
              </a:ext>
            </a:extLst>
          </p:cNvPr>
          <p:cNvPicPr>
            <a:picLocks noChangeAspect="1"/>
          </p:cNvPicPr>
          <p:nvPr/>
        </p:nvPicPr>
        <p:blipFill>
          <a:blip r:embed="rId6" cstate="print"/>
          <a:stretch>
            <a:fillRect/>
          </a:stretch>
        </p:blipFill>
        <p:spPr>
          <a:xfrm rot="16200000">
            <a:off x="3856072" y="2593444"/>
            <a:ext cx="1189791" cy="843670"/>
          </a:xfrm>
          <a:prstGeom prst="rect">
            <a:avLst/>
          </a:prstGeom>
        </p:spPr>
      </p:pic>
      <p:pic>
        <p:nvPicPr>
          <p:cNvPr id="25" name="Image 24">
            <a:extLst>
              <a:ext uri="{FF2B5EF4-FFF2-40B4-BE49-F238E27FC236}">
                <a16:creationId xmlns:a16="http://schemas.microsoft.com/office/drawing/2014/main" id="{7CBBEC2B-43A9-F617-65EC-C6878FDD86C5}"/>
              </a:ext>
            </a:extLst>
          </p:cNvPr>
          <p:cNvPicPr>
            <a:picLocks noChangeAspect="1"/>
          </p:cNvPicPr>
          <p:nvPr/>
        </p:nvPicPr>
        <p:blipFill>
          <a:blip r:embed="rId7" cstate="print"/>
          <a:stretch>
            <a:fillRect/>
          </a:stretch>
        </p:blipFill>
        <p:spPr>
          <a:xfrm rot="16200000">
            <a:off x="8697034" y="4140911"/>
            <a:ext cx="1525093" cy="1251297"/>
          </a:xfrm>
          <a:prstGeom prst="rect">
            <a:avLst/>
          </a:prstGeom>
        </p:spPr>
      </p:pic>
      <p:pic>
        <p:nvPicPr>
          <p:cNvPr id="28" name="Image 27">
            <a:extLst>
              <a:ext uri="{FF2B5EF4-FFF2-40B4-BE49-F238E27FC236}">
                <a16:creationId xmlns:a16="http://schemas.microsoft.com/office/drawing/2014/main" id="{2B1833F4-CF3E-8DAE-18A6-56185E3E86FD}"/>
              </a:ext>
            </a:extLst>
          </p:cNvPr>
          <p:cNvPicPr>
            <a:picLocks noChangeAspect="1"/>
          </p:cNvPicPr>
          <p:nvPr/>
        </p:nvPicPr>
        <p:blipFill>
          <a:blip r:embed="rId8"/>
          <a:stretch>
            <a:fillRect/>
          </a:stretch>
        </p:blipFill>
        <p:spPr>
          <a:xfrm>
            <a:off x="6724758" y="4697341"/>
            <a:ext cx="1044030" cy="777307"/>
          </a:xfrm>
          <a:prstGeom prst="rect">
            <a:avLst/>
          </a:prstGeom>
        </p:spPr>
      </p:pic>
      <p:sp>
        <p:nvSpPr>
          <p:cNvPr id="20" name="Titre 1"/>
          <p:cNvSpPr txBox="1">
            <a:spLocks/>
          </p:cNvSpPr>
          <p:nvPr/>
        </p:nvSpPr>
        <p:spPr bwMode="auto">
          <a:xfrm>
            <a:off x="1613209" y="667484"/>
            <a:ext cx="10649376" cy="696663"/>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fr-FR" sz="2800" b="1" dirty="0" smtClean="0"/>
              <a:t>Atelier 2 : étude et mesurage sur le système didactique </a:t>
            </a:r>
            <a:endParaRPr lang="fr-FR" sz="28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61898" y="1861457"/>
            <a:ext cx="8915400" cy="3777622"/>
          </a:xfrm>
        </p:spPr>
        <p:txBody>
          <a:bodyPr/>
          <a:lstStyle/>
          <a:p>
            <a:r>
              <a:rPr lang="fr-FR" b="1" dirty="0"/>
              <a:t>Principe de la transmission des données par Bus AS-i (master/slave)</a:t>
            </a:r>
          </a:p>
          <a:p>
            <a:pPr>
              <a:buNone/>
            </a:pPr>
            <a:endParaRPr lang="fr-FR" dirty="0"/>
          </a:p>
        </p:txBody>
      </p:sp>
      <p:pic>
        <p:nvPicPr>
          <p:cNvPr id="106498" name="Picture 2"/>
          <p:cNvPicPr>
            <a:picLocks noChangeAspect="1" noChangeArrowheads="1"/>
          </p:cNvPicPr>
          <p:nvPr/>
        </p:nvPicPr>
        <p:blipFill>
          <a:blip r:embed="rId2" cstate="print"/>
          <a:srcRect/>
          <a:stretch>
            <a:fillRect/>
          </a:stretch>
        </p:blipFill>
        <p:spPr bwMode="auto">
          <a:xfrm>
            <a:off x="523875" y="2881313"/>
            <a:ext cx="6210300" cy="2809875"/>
          </a:xfrm>
          <a:prstGeom prst="rect">
            <a:avLst/>
          </a:prstGeom>
          <a:noFill/>
          <a:ln w="9525">
            <a:noFill/>
            <a:miter lim="800000"/>
            <a:headEnd/>
            <a:tailEnd/>
          </a:ln>
          <a:effectLst/>
        </p:spPr>
      </p:pic>
      <p:pic>
        <p:nvPicPr>
          <p:cNvPr id="106499" name="Picture 3"/>
          <p:cNvPicPr>
            <a:picLocks noChangeAspect="1" noChangeArrowheads="1"/>
          </p:cNvPicPr>
          <p:nvPr/>
        </p:nvPicPr>
        <p:blipFill>
          <a:blip r:embed="rId3" cstate="print"/>
          <a:srcRect/>
          <a:stretch>
            <a:fillRect/>
          </a:stretch>
        </p:blipFill>
        <p:spPr bwMode="auto">
          <a:xfrm>
            <a:off x="7019925" y="5105400"/>
            <a:ext cx="2800350" cy="1447800"/>
          </a:xfrm>
          <a:prstGeom prst="rect">
            <a:avLst/>
          </a:prstGeom>
          <a:noFill/>
          <a:ln w="9525">
            <a:noFill/>
            <a:miter lim="800000"/>
            <a:headEnd/>
            <a:tailEnd/>
          </a:ln>
          <a:effectLst/>
        </p:spPr>
      </p:pic>
      <p:sp>
        <p:nvSpPr>
          <p:cNvPr id="4" name="ZoneTexte 3">
            <a:extLst>
              <a:ext uri="{FF2B5EF4-FFF2-40B4-BE49-F238E27FC236}">
                <a16:creationId xmlns:a16="http://schemas.microsoft.com/office/drawing/2014/main" id="{33BF76B8-DB59-49C5-92B1-24F92C2279BA}"/>
              </a:ext>
            </a:extLst>
          </p:cNvPr>
          <p:cNvSpPr txBox="1"/>
          <p:nvPr/>
        </p:nvSpPr>
        <p:spPr>
          <a:xfrm>
            <a:off x="6378617" y="2990950"/>
            <a:ext cx="5051383" cy="1200329"/>
          </a:xfrm>
          <a:prstGeom prst="rect">
            <a:avLst/>
          </a:prstGeom>
          <a:noFill/>
        </p:spPr>
        <p:txBody>
          <a:bodyPr wrap="none" rtlCol="0">
            <a:spAutoFit/>
          </a:bodyPr>
          <a:lstStyle/>
          <a:p>
            <a:pPr algn="ctr"/>
            <a:r>
              <a:rPr lang="fr-FR" b="1" u="sng" dirty="0"/>
              <a:t>Intérêts du bus AS-i</a:t>
            </a:r>
          </a:p>
          <a:p>
            <a:r>
              <a:rPr lang="fr-FR" dirty="0"/>
              <a:t>Transmission de signaux TOR et analogiques</a:t>
            </a:r>
          </a:p>
          <a:p>
            <a:r>
              <a:rPr lang="fr-FR" dirty="0"/>
              <a:t>Simplicité, efficacité et robustesse</a:t>
            </a:r>
          </a:p>
          <a:p>
            <a:r>
              <a:rPr lang="fr-FR" dirty="0"/>
              <a:t>Standardisation internationale</a:t>
            </a:r>
          </a:p>
        </p:txBody>
      </p:sp>
      <p:sp>
        <p:nvSpPr>
          <p:cNvPr id="5" name="ZoneTexte 4">
            <a:extLst>
              <a:ext uri="{FF2B5EF4-FFF2-40B4-BE49-F238E27FC236}">
                <a16:creationId xmlns:a16="http://schemas.microsoft.com/office/drawing/2014/main" id="{31416EA5-37B5-DA8D-1571-4500734A66B4}"/>
              </a:ext>
            </a:extLst>
          </p:cNvPr>
          <p:cNvSpPr txBox="1"/>
          <p:nvPr/>
        </p:nvSpPr>
        <p:spPr>
          <a:xfrm>
            <a:off x="9820276" y="5414963"/>
            <a:ext cx="2095046" cy="1477328"/>
          </a:xfrm>
          <a:prstGeom prst="rect">
            <a:avLst/>
          </a:prstGeom>
          <a:noFill/>
        </p:spPr>
        <p:txBody>
          <a:bodyPr wrap="square" rtlCol="0">
            <a:spAutoFit/>
          </a:bodyPr>
          <a:lstStyle/>
          <a:p>
            <a:pPr algn="ctr"/>
            <a:r>
              <a:rPr lang="fr-FR" b="1" u="sng" dirty="0"/>
              <a:t>Fonction: </a:t>
            </a:r>
            <a:r>
              <a:rPr lang="fr-FR" dirty="0"/>
              <a:t>alimenter les capteurs en données et en énergie</a:t>
            </a:r>
          </a:p>
        </p:txBody>
      </p:sp>
      <p:sp>
        <p:nvSpPr>
          <p:cNvPr id="10" name="Titre 1"/>
          <p:cNvSpPr txBox="1">
            <a:spLocks/>
          </p:cNvSpPr>
          <p:nvPr/>
        </p:nvSpPr>
        <p:spPr bwMode="auto">
          <a:xfrm>
            <a:off x="1613209" y="667484"/>
            <a:ext cx="10649376" cy="696663"/>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fr-FR" sz="2800" b="1" dirty="0" smtClean="0"/>
              <a:t>Atelier 2 : étude et mesurage sur le système didactique </a:t>
            </a:r>
            <a:endParaRPr lang="fr-FR" sz="2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Introduction</a:t>
            </a:r>
          </a:p>
        </p:txBody>
      </p:sp>
      <p:sp>
        <p:nvSpPr>
          <p:cNvPr id="3" name="Espace réservé du texte 2"/>
          <p:cNvSpPr>
            <a:spLocks noGrp="1"/>
          </p:cNvSpPr>
          <p:nvPr>
            <p:ph type="body" idx="1"/>
          </p:nvPr>
        </p:nvSpPr>
        <p:spPr>
          <a:xfrm>
            <a:off x="2589212" y="3530128"/>
            <a:ext cx="8915399" cy="1369675"/>
          </a:xfrm>
        </p:spPr>
        <p:txBody>
          <a:bodyPr/>
          <a:lstStyle/>
          <a:p>
            <a:r>
              <a:rPr lang="fr-FR" dirty="0" smtClean="0"/>
              <a:t>Équipe </a:t>
            </a:r>
            <a:r>
              <a:rPr lang="fr-FR" dirty="0"/>
              <a:t>pédagogique:</a:t>
            </a:r>
          </a:p>
          <a:p>
            <a:r>
              <a:rPr lang="fr-FR" dirty="0" smtClean="0"/>
              <a:t>Éric COULON, </a:t>
            </a:r>
            <a:r>
              <a:rPr lang="fr-FR" dirty="0"/>
              <a:t>Géraldine </a:t>
            </a:r>
            <a:r>
              <a:rPr lang="fr-FR" dirty="0" smtClean="0"/>
              <a:t>DEQUIEDT, </a:t>
            </a:r>
            <a:r>
              <a:rPr lang="fr-FR" dirty="0"/>
              <a:t>Magali </a:t>
            </a:r>
            <a:r>
              <a:rPr lang="fr-FR" dirty="0" smtClean="0"/>
              <a:t>ERE</a:t>
            </a:r>
            <a:endParaRPr lang="fr-FR" dirty="0"/>
          </a:p>
          <a:p>
            <a:r>
              <a:rPr lang="fr-FR" dirty="0"/>
              <a:t>Thierry </a:t>
            </a:r>
            <a:r>
              <a:rPr lang="fr-FR" dirty="0" smtClean="0"/>
              <a:t>D’HERBOMEZ, David MARZINKOWSKI</a:t>
            </a:r>
            <a:endParaRPr lang="fr-FR" dirty="0"/>
          </a:p>
        </p:txBody>
      </p:sp>
      <p:pic>
        <p:nvPicPr>
          <p:cNvPr id="1026" name="Picture 2"/>
          <p:cNvPicPr>
            <a:picLocks noChangeAspect="1" noChangeArrowheads="1"/>
          </p:cNvPicPr>
          <p:nvPr/>
        </p:nvPicPr>
        <p:blipFill>
          <a:blip r:embed="rId2"/>
          <a:srcRect/>
          <a:stretch>
            <a:fillRect/>
          </a:stretch>
        </p:blipFill>
        <p:spPr bwMode="auto">
          <a:xfrm>
            <a:off x="8576618" y="2580288"/>
            <a:ext cx="2667000" cy="17335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8496557" y="4415010"/>
            <a:ext cx="2876550" cy="9144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74151" y="2039473"/>
            <a:ext cx="11332027" cy="5120368"/>
          </a:xfrm>
        </p:spPr>
        <p:txBody>
          <a:bodyPr>
            <a:normAutofit/>
          </a:bodyPr>
          <a:lstStyle/>
          <a:p>
            <a:r>
              <a:rPr lang="fr-FR" b="1" dirty="0" smtClean="0"/>
              <a:t>Étude </a:t>
            </a:r>
            <a:r>
              <a:rPr lang="fr-FR" b="1" dirty="0"/>
              <a:t>de la courbe de stérilisation</a:t>
            </a:r>
          </a:p>
          <a:p>
            <a:pPr>
              <a:buNone/>
            </a:pPr>
            <a:r>
              <a:rPr lang="fr-FR" sz="1600" dirty="0" smtClean="0"/>
              <a:t>À l’aide </a:t>
            </a:r>
            <a:r>
              <a:rPr lang="fr-FR" sz="1600" dirty="0"/>
              <a:t>du fichier csv, tracer les courbes</a:t>
            </a:r>
          </a:p>
          <a:p>
            <a:pPr>
              <a:buNone/>
            </a:pPr>
            <a:r>
              <a:rPr lang="fr-FR" sz="1600" dirty="0" smtClean="0"/>
              <a:t>de </a:t>
            </a:r>
            <a:r>
              <a:rPr lang="fr-FR" sz="1600" dirty="0"/>
              <a:t>température et de pression en fonction </a:t>
            </a:r>
          </a:p>
          <a:p>
            <a:pPr>
              <a:buNone/>
            </a:pPr>
            <a:r>
              <a:rPr lang="fr-FR" sz="1600" dirty="0"/>
              <a:t>du temps</a:t>
            </a:r>
          </a:p>
          <a:p>
            <a:endParaRPr lang="fr-FR" dirty="0"/>
          </a:p>
          <a:p>
            <a:endParaRPr lang="fr-FR" dirty="0"/>
          </a:p>
          <a:p>
            <a:pPr>
              <a:buNone/>
            </a:pPr>
            <a:r>
              <a:rPr lang="fr-FR" b="1" dirty="0"/>
              <a:t>Déterminer les paramètres du système:</a:t>
            </a:r>
          </a:p>
          <a:p>
            <a:pPr lvl="1"/>
            <a:r>
              <a:rPr lang="fr-FR" dirty="0" smtClean="0"/>
              <a:t>À t=0 s</a:t>
            </a:r>
            <a:r>
              <a:rPr lang="fr-FR" dirty="0"/>
              <a:t>, indiquer la pression relative et la température : </a:t>
            </a:r>
            <a:r>
              <a:rPr lang="fr-FR" dirty="0" smtClean="0"/>
              <a:t>P initiale </a:t>
            </a:r>
            <a:r>
              <a:rPr lang="fr-FR" dirty="0"/>
              <a:t>et </a:t>
            </a:r>
            <a:r>
              <a:rPr lang="fr-FR" dirty="0" smtClean="0"/>
              <a:t>T initiale</a:t>
            </a:r>
            <a:endParaRPr lang="fr-FR" dirty="0"/>
          </a:p>
          <a:p>
            <a:pPr lvl="1"/>
            <a:r>
              <a:rPr lang="fr-FR" dirty="0"/>
              <a:t>Identifier la valeur de pression maximale et la valeur de la température maximale : </a:t>
            </a:r>
            <a:r>
              <a:rPr lang="fr-FR" dirty="0" smtClean="0"/>
              <a:t>P stérilisation </a:t>
            </a:r>
            <a:r>
              <a:rPr lang="fr-FR" dirty="0"/>
              <a:t>et T stérilisation</a:t>
            </a:r>
          </a:p>
          <a:p>
            <a:pPr lvl="1"/>
            <a:r>
              <a:rPr lang="fr-FR" dirty="0"/>
              <a:t>Indiquer  la valeur de la pression finale et celle de la température finale</a:t>
            </a:r>
          </a:p>
          <a:p>
            <a:pPr lvl="1"/>
            <a:r>
              <a:rPr lang="fr-FR" dirty="0"/>
              <a:t>Déduire les étendues de valeur pour la pression relative et la température</a:t>
            </a:r>
          </a:p>
          <a:p>
            <a:pPr lvl="1"/>
            <a:endParaRPr lang="fr-FR" dirty="0"/>
          </a:p>
          <a:p>
            <a:pPr>
              <a:buNone/>
            </a:pPr>
            <a:endParaRPr lang="fr-FR" dirty="0"/>
          </a:p>
        </p:txBody>
      </p:sp>
      <p:pic>
        <p:nvPicPr>
          <p:cNvPr id="107522" name="Picture 2"/>
          <p:cNvPicPr>
            <a:picLocks noChangeAspect="1" noChangeArrowheads="1"/>
          </p:cNvPicPr>
          <p:nvPr/>
        </p:nvPicPr>
        <p:blipFill>
          <a:blip r:embed="rId2" cstate="print"/>
          <a:srcRect/>
          <a:stretch>
            <a:fillRect/>
          </a:stretch>
        </p:blipFill>
        <p:spPr bwMode="auto">
          <a:xfrm>
            <a:off x="5665312" y="1721507"/>
            <a:ext cx="5131203" cy="3049948"/>
          </a:xfrm>
          <a:prstGeom prst="rect">
            <a:avLst/>
          </a:prstGeom>
          <a:noFill/>
          <a:ln w="9525">
            <a:noFill/>
            <a:miter lim="800000"/>
            <a:headEnd/>
            <a:tailEnd/>
          </a:ln>
          <a:effectLst/>
        </p:spPr>
      </p:pic>
      <p:sp>
        <p:nvSpPr>
          <p:cNvPr id="7" name="Titre 1"/>
          <p:cNvSpPr txBox="1">
            <a:spLocks/>
          </p:cNvSpPr>
          <p:nvPr/>
        </p:nvSpPr>
        <p:spPr bwMode="auto">
          <a:xfrm>
            <a:off x="1613209" y="667484"/>
            <a:ext cx="10649376" cy="696663"/>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fr-FR" sz="2800" b="1" dirty="0" smtClean="0"/>
              <a:t>Atelier 2 : étude et mesurage sur le système didactique </a:t>
            </a:r>
            <a:endParaRPr lang="fr-FR" sz="28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696583" y="2068285"/>
            <a:ext cx="8915400" cy="3777622"/>
          </a:xfrm>
        </p:spPr>
        <p:txBody>
          <a:bodyPr/>
          <a:lstStyle/>
          <a:p>
            <a:pPr lvl="1"/>
            <a:r>
              <a:rPr lang="fr-FR" b="1" dirty="0"/>
              <a:t>Données du CAN: </a:t>
            </a:r>
            <a:r>
              <a:rPr lang="fr-FR" dirty="0"/>
              <a:t>variation du courant </a:t>
            </a:r>
            <a:r>
              <a:rPr lang="fr-FR" dirty="0" smtClean="0"/>
              <a:t>4-20 mA </a:t>
            </a:r>
            <a:r>
              <a:rPr lang="fr-FR" dirty="0"/>
              <a:t>en fonction de la pression relative de 0 à 1 bar et de la température de 0 à 100 °C</a:t>
            </a:r>
          </a:p>
          <a:p>
            <a:pPr lvl="1"/>
            <a:endParaRPr lang="fr-FR" dirty="0"/>
          </a:p>
          <a:p>
            <a:pPr lvl="1"/>
            <a:endParaRPr lang="fr-FR" dirty="0"/>
          </a:p>
          <a:p>
            <a:pPr lvl="1"/>
            <a:endParaRPr lang="fr-FR" dirty="0"/>
          </a:p>
          <a:p>
            <a:pPr lvl="1"/>
            <a:endParaRPr lang="fr-FR" dirty="0"/>
          </a:p>
          <a:p>
            <a:pPr lvl="1"/>
            <a:endParaRPr lang="fr-FR" dirty="0"/>
          </a:p>
          <a:p>
            <a:pPr lvl="1"/>
            <a:endParaRPr lang="fr-FR" dirty="0"/>
          </a:p>
        </p:txBody>
      </p:sp>
      <p:sp>
        <p:nvSpPr>
          <p:cNvPr id="8" name="ZoneTexte 7"/>
          <p:cNvSpPr txBox="1"/>
          <p:nvPr/>
        </p:nvSpPr>
        <p:spPr>
          <a:xfrm>
            <a:off x="3261687" y="3310768"/>
            <a:ext cx="4797126" cy="2031325"/>
          </a:xfrm>
          <a:prstGeom prst="rect">
            <a:avLst/>
          </a:prstGeom>
          <a:noFill/>
        </p:spPr>
        <p:txBody>
          <a:bodyPr wrap="square" numCol="2" rtlCol="0">
            <a:spAutoFit/>
          </a:bodyPr>
          <a:lstStyle/>
          <a:p>
            <a:pPr algn="ctr"/>
            <a:r>
              <a:rPr lang="fr-FR" dirty="0" smtClean="0"/>
              <a:t>Pression relative</a:t>
            </a:r>
            <a:endParaRPr lang="fr-FR" dirty="0"/>
          </a:p>
          <a:p>
            <a:pPr algn="ctr"/>
            <a:endParaRPr lang="fr-FR" dirty="0"/>
          </a:p>
          <a:p>
            <a:pPr algn="ctr"/>
            <a:r>
              <a:rPr lang="fr-FR" dirty="0"/>
              <a:t>0 </a:t>
            </a:r>
            <a:r>
              <a:rPr lang="fr-FR" dirty="0" smtClean="0"/>
              <a:t>bar</a:t>
            </a:r>
            <a:endParaRPr lang="fr-FR" dirty="0"/>
          </a:p>
          <a:p>
            <a:pPr algn="ctr"/>
            <a:r>
              <a:rPr lang="fr-FR" dirty="0" smtClean="0"/>
              <a:t>1 bar </a:t>
            </a:r>
            <a:endParaRPr lang="fr-FR" dirty="0"/>
          </a:p>
          <a:p>
            <a:pPr algn="ctr"/>
            <a:r>
              <a:rPr lang="fr-FR" dirty="0"/>
              <a:t>2 </a:t>
            </a:r>
            <a:r>
              <a:rPr lang="fr-FR" dirty="0" smtClean="0"/>
              <a:t>bar</a:t>
            </a:r>
            <a:endParaRPr lang="fr-FR" dirty="0"/>
          </a:p>
          <a:p>
            <a:pPr algn="ctr"/>
            <a:r>
              <a:rPr lang="fr-FR" dirty="0" smtClean="0"/>
              <a:t>3 bar </a:t>
            </a:r>
            <a:endParaRPr lang="fr-FR" dirty="0"/>
          </a:p>
          <a:p>
            <a:pPr algn="ctr"/>
            <a:endParaRPr lang="fr-FR" dirty="0"/>
          </a:p>
          <a:p>
            <a:pPr algn="ctr"/>
            <a:r>
              <a:rPr lang="fr-FR" dirty="0" smtClean="0"/>
              <a:t>Courant</a:t>
            </a:r>
            <a:endParaRPr lang="fr-FR" dirty="0"/>
          </a:p>
          <a:p>
            <a:pPr algn="ctr"/>
            <a:endParaRPr lang="fr-FR" dirty="0"/>
          </a:p>
          <a:p>
            <a:pPr algn="ctr"/>
            <a:r>
              <a:rPr lang="fr-FR" dirty="0" smtClean="0"/>
              <a:t>4 mA</a:t>
            </a:r>
            <a:endParaRPr lang="fr-FR" dirty="0"/>
          </a:p>
          <a:p>
            <a:pPr algn="ctr"/>
            <a:r>
              <a:rPr lang="fr-FR" dirty="0"/>
              <a:t>.</a:t>
            </a:r>
          </a:p>
          <a:p>
            <a:pPr algn="ctr"/>
            <a:r>
              <a:rPr lang="fr-FR" dirty="0"/>
              <a:t>.</a:t>
            </a:r>
          </a:p>
          <a:p>
            <a:pPr algn="ctr"/>
            <a:r>
              <a:rPr lang="fr-FR" dirty="0" smtClean="0"/>
              <a:t>12 mA</a:t>
            </a:r>
            <a:endParaRPr lang="fr-FR" dirty="0"/>
          </a:p>
        </p:txBody>
      </p:sp>
      <p:cxnSp>
        <p:nvCxnSpPr>
          <p:cNvPr id="10" name="Connecteur droit avec flèche 9"/>
          <p:cNvCxnSpPr/>
          <p:nvPr/>
        </p:nvCxnSpPr>
        <p:spPr>
          <a:xfrm>
            <a:off x="8774376" y="5178919"/>
            <a:ext cx="2438400" cy="9524"/>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1" name="Connecteur droit avec flèche 10"/>
          <p:cNvCxnSpPr/>
          <p:nvPr/>
        </p:nvCxnSpPr>
        <p:spPr>
          <a:xfrm rot="5400000" flipH="1" flipV="1">
            <a:off x="7979038" y="4316906"/>
            <a:ext cx="1819276" cy="1905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16" name="Connecteur droit 15"/>
          <p:cNvCxnSpPr/>
          <p:nvPr/>
        </p:nvCxnSpPr>
        <p:spPr>
          <a:xfrm flipV="1">
            <a:off x="8764851" y="3864468"/>
            <a:ext cx="2409825" cy="1019175"/>
          </a:xfrm>
          <a:prstGeom prst="line">
            <a:avLst/>
          </a:prstGeom>
        </p:spPr>
        <p:style>
          <a:lnRef idx="1">
            <a:schemeClr val="accent1"/>
          </a:lnRef>
          <a:fillRef idx="0">
            <a:schemeClr val="accent1"/>
          </a:fillRef>
          <a:effectRef idx="0">
            <a:schemeClr val="accent1"/>
          </a:effectRef>
          <a:fontRef idx="minor">
            <a:schemeClr val="tx1"/>
          </a:fontRef>
        </p:style>
      </p:cxnSp>
      <p:sp>
        <p:nvSpPr>
          <p:cNvPr id="17" name="Ellipse 16"/>
          <p:cNvSpPr/>
          <p:nvPr/>
        </p:nvSpPr>
        <p:spPr>
          <a:xfrm>
            <a:off x="9022026" y="4645517"/>
            <a:ext cx="45719" cy="857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8" name="Ellipse 17"/>
          <p:cNvSpPr/>
          <p:nvPr/>
        </p:nvSpPr>
        <p:spPr>
          <a:xfrm>
            <a:off x="9031551" y="4797917"/>
            <a:ext cx="45719" cy="857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llipse 18"/>
          <p:cNvSpPr/>
          <p:nvPr/>
        </p:nvSpPr>
        <p:spPr>
          <a:xfrm>
            <a:off x="9603051" y="4388342"/>
            <a:ext cx="45719" cy="857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0" name="Ellipse 19"/>
          <p:cNvSpPr/>
          <p:nvPr/>
        </p:nvSpPr>
        <p:spPr>
          <a:xfrm>
            <a:off x="10098351" y="4350242"/>
            <a:ext cx="45719" cy="857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1" name="Ellipse 20"/>
          <p:cNvSpPr/>
          <p:nvPr/>
        </p:nvSpPr>
        <p:spPr>
          <a:xfrm>
            <a:off x="10660326" y="3959717"/>
            <a:ext cx="45719" cy="8572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2" name="ZoneTexte 21"/>
          <p:cNvSpPr txBox="1"/>
          <p:nvPr/>
        </p:nvSpPr>
        <p:spPr>
          <a:xfrm>
            <a:off x="10356182" y="5352564"/>
            <a:ext cx="1300356" cy="430887"/>
          </a:xfrm>
          <a:prstGeom prst="rect">
            <a:avLst/>
          </a:prstGeom>
          <a:noFill/>
        </p:spPr>
        <p:txBody>
          <a:bodyPr wrap="none" rtlCol="0">
            <a:spAutoFit/>
          </a:bodyPr>
          <a:lstStyle/>
          <a:p>
            <a:r>
              <a:rPr lang="fr-FR" sz="1100" dirty="0"/>
              <a:t>Pression relative </a:t>
            </a:r>
            <a:endParaRPr lang="fr-FR" sz="1100" dirty="0" smtClean="0"/>
          </a:p>
          <a:p>
            <a:r>
              <a:rPr lang="fr-FR" sz="1100" dirty="0" smtClean="0"/>
              <a:t>(</a:t>
            </a:r>
            <a:r>
              <a:rPr lang="fr-FR" sz="1100" dirty="0"/>
              <a:t>bar)</a:t>
            </a:r>
          </a:p>
        </p:txBody>
      </p:sp>
      <p:sp>
        <p:nvSpPr>
          <p:cNvPr id="23" name="ZoneTexte 22"/>
          <p:cNvSpPr txBox="1"/>
          <p:nvPr/>
        </p:nvSpPr>
        <p:spPr>
          <a:xfrm>
            <a:off x="8079051" y="3150093"/>
            <a:ext cx="750526" cy="430887"/>
          </a:xfrm>
          <a:prstGeom prst="rect">
            <a:avLst/>
          </a:prstGeom>
          <a:noFill/>
        </p:spPr>
        <p:txBody>
          <a:bodyPr wrap="none" rtlCol="0">
            <a:spAutoFit/>
          </a:bodyPr>
          <a:lstStyle/>
          <a:p>
            <a:r>
              <a:rPr lang="fr-FR" sz="1100" dirty="0"/>
              <a:t>Courant</a:t>
            </a:r>
          </a:p>
          <a:p>
            <a:r>
              <a:rPr lang="fr-FR" sz="1100" dirty="0"/>
              <a:t>(mA)</a:t>
            </a:r>
          </a:p>
        </p:txBody>
      </p:sp>
      <p:pic>
        <p:nvPicPr>
          <p:cNvPr id="5" name="Image 4">
            <a:extLst>
              <a:ext uri="{FF2B5EF4-FFF2-40B4-BE49-F238E27FC236}">
                <a16:creationId xmlns:a16="http://schemas.microsoft.com/office/drawing/2014/main" id="{0454B189-61FD-2680-F646-14F1369A0EC4}"/>
              </a:ext>
            </a:extLst>
          </p:cNvPr>
          <p:cNvPicPr>
            <a:picLocks noChangeAspect="1"/>
          </p:cNvPicPr>
          <p:nvPr/>
        </p:nvPicPr>
        <p:blipFill>
          <a:blip r:embed="rId2"/>
          <a:stretch>
            <a:fillRect/>
          </a:stretch>
        </p:blipFill>
        <p:spPr>
          <a:xfrm>
            <a:off x="361106" y="3371383"/>
            <a:ext cx="2917868" cy="2869683"/>
          </a:xfrm>
          <a:prstGeom prst="rect">
            <a:avLst/>
          </a:prstGeom>
        </p:spPr>
      </p:pic>
      <p:sp>
        <p:nvSpPr>
          <p:cNvPr id="24" name="Titre 1"/>
          <p:cNvSpPr txBox="1">
            <a:spLocks/>
          </p:cNvSpPr>
          <p:nvPr/>
        </p:nvSpPr>
        <p:spPr bwMode="auto">
          <a:xfrm>
            <a:off x="1613209" y="667484"/>
            <a:ext cx="10649376" cy="696663"/>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fr-FR" sz="2800" b="1" dirty="0" smtClean="0"/>
              <a:t>Atelier 2 : étude et mesurage sur le système didactique </a:t>
            </a:r>
            <a:endParaRPr lang="fr-FR"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20040" y="2137632"/>
            <a:ext cx="8915400" cy="3777622"/>
          </a:xfrm>
        </p:spPr>
        <p:txBody>
          <a:bodyPr/>
          <a:lstStyle/>
          <a:p>
            <a:pPr lvl="1"/>
            <a:r>
              <a:rPr lang="fr-FR" dirty="0"/>
              <a:t>Données « binaire » du clavier numérique et des boutons de M/A du système</a:t>
            </a:r>
          </a:p>
          <a:p>
            <a:pPr>
              <a:buNone/>
            </a:pPr>
            <a:endParaRPr lang="fr-FR" dirty="0"/>
          </a:p>
        </p:txBody>
      </p:sp>
      <p:pic>
        <p:nvPicPr>
          <p:cNvPr id="4" name="Image 3" descr="IMG_20240117_114448_resized_20240125_094547644.jpg"/>
          <p:cNvPicPr>
            <a:picLocks noChangeAspect="1"/>
          </p:cNvPicPr>
          <p:nvPr/>
        </p:nvPicPr>
        <p:blipFill>
          <a:blip r:embed="rId2" cstate="print"/>
          <a:srcRect l="16024" t="67058" r="32588" b="7577"/>
          <a:stretch>
            <a:fillRect/>
          </a:stretch>
        </p:blipFill>
        <p:spPr>
          <a:xfrm>
            <a:off x="3793894" y="2717528"/>
            <a:ext cx="3616889" cy="1338944"/>
          </a:xfrm>
          <a:prstGeom prst="rect">
            <a:avLst/>
          </a:prstGeom>
        </p:spPr>
      </p:pic>
      <p:pic>
        <p:nvPicPr>
          <p:cNvPr id="9" name="Image 8">
            <a:extLst>
              <a:ext uri="{FF2B5EF4-FFF2-40B4-BE49-F238E27FC236}">
                <a16:creationId xmlns:a16="http://schemas.microsoft.com/office/drawing/2014/main" id="{21FECA2F-A424-AE3B-024C-1CC8F17B86C2}"/>
              </a:ext>
            </a:extLst>
          </p:cNvPr>
          <p:cNvPicPr>
            <a:picLocks noChangeAspect="1"/>
          </p:cNvPicPr>
          <p:nvPr/>
        </p:nvPicPr>
        <p:blipFill>
          <a:blip r:embed="rId3"/>
          <a:stretch>
            <a:fillRect/>
          </a:stretch>
        </p:blipFill>
        <p:spPr>
          <a:xfrm>
            <a:off x="6497395" y="4400919"/>
            <a:ext cx="2687587" cy="2289847"/>
          </a:xfrm>
          <a:prstGeom prst="rect">
            <a:avLst/>
          </a:prstGeom>
        </p:spPr>
      </p:pic>
      <p:pic>
        <p:nvPicPr>
          <p:cNvPr id="11" name="Image 10">
            <a:extLst>
              <a:ext uri="{FF2B5EF4-FFF2-40B4-BE49-F238E27FC236}">
                <a16:creationId xmlns:a16="http://schemas.microsoft.com/office/drawing/2014/main" id="{F7E0F0CE-9E7E-B186-0CF1-FBC22B904702}"/>
              </a:ext>
            </a:extLst>
          </p:cNvPr>
          <p:cNvPicPr>
            <a:picLocks noChangeAspect="1"/>
          </p:cNvPicPr>
          <p:nvPr/>
        </p:nvPicPr>
        <p:blipFill>
          <a:blip r:embed="rId4"/>
          <a:stretch>
            <a:fillRect/>
          </a:stretch>
        </p:blipFill>
        <p:spPr>
          <a:xfrm>
            <a:off x="1979701" y="4356215"/>
            <a:ext cx="2821969" cy="2528254"/>
          </a:xfrm>
          <a:prstGeom prst="rect">
            <a:avLst/>
          </a:prstGeom>
        </p:spPr>
      </p:pic>
      <p:sp>
        <p:nvSpPr>
          <p:cNvPr id="10" name="Titre 1"/>
          <p:cNvSpPr txBox="1">
            <a:spLocks/>
          </p:cNvSpPr>
          <p:nvPr/>
        </p:nvSpPr>
        <p:spPr bwMode="auto">
          <a:xfrm>
            <a:off x="1613209" y="667484"/>
            <a:ext cx="10649376" cy="696663"/>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fr-FR" sz="2800" b="1" dirty="0" smtClean="0"/>
              <a:t>Atelier 2 : étude et mesurage sur le système didactique </a:t>
            </a:r>
            <a:endParaRPr lang="fr-FR" sz="28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611948" y="633228"/>
            <a:ext cx="10580052" cy="627681"/>
          </a:xfrm>
        </p:spPr>
        <p:txBody>
          <a:bodyPr>
            <a:normAutofit/>
          </a:bodyPr>
          <a:lstStyle/>
          <a:p>
            <a:pPr lvl="1" algn="l" defTabSz="457200">
              <a:defRPr/>
            </a:pPr>
            <a:r>
              <a:rPr lang="fr-FR" sz="2800" b="1" dirty="0">
                <a:solidFill>
                  <a:schemeClr val="tx1">
                    <a:lumMod val="85000"/>
                    <a:lumOff val="15000"/>
                  </a:schemeClr>
                </a:solidFill>
                <a:latin typeface="+mn-lt"/>
                <a:ea typeface="+mj-ea"/>
                <a:cs typeface="+mj-cs"/>
              </a:rPr>
              <a:t>Physique</a:t>
            </a:r>
            <a:r>
              <a:rPr lang="fr-FR" sz="2800" b="1" dirty="0">
                <a:solidFill>
                  <a:schemeClr val="tx1">
                    <a:lumMod val="85000"/>
                    <a:lumOff val="15000"/>
                  </a:schemeClr>
                </a:solidFill>
                <a:latin typeface="+mn-lt"/>
                <a:ea typeface="Arial"/>
                <a:cs typeface="Arial"/>
              </a:rPr>
              <a:t> : </a:t>
            </a:r>
            <a:r>
              <a:rPr lang="fr-FR" sz="2800" b="1" dirty="0">
                <a:solidFill>
                  <a:schemeClr val="tx1">
                    <a:lumMod val="85000"/>
                    <a:lumOff val="15000"/>
                  </a:schemeClr>
                </a:solidFill>
                <a:latin typeface="+mn-lt"/>
                <a:ea typeface="+mj-ea"/>
                <a:cs typeface="+mj-cs"/>
              </a:rPr>
              <a:t>étude de la chaîne de mesure</a:t>
            </a:r>
            <a:endParaRPr sz="2000" b="1" dirty="0">
              <a:latin typeface="+mn-lt"/>
            </a:endParaRPr>
          </a:p>
        </p:txBody>
      </p:sp>
      <p:sp>
        <p:nvSpPr>
          <p:cNvPr id="3" name="Espace réservé du contenu 2"/>
          <p:cNvSpPr>
            <a:spLocks noGrp="1"/>
          </p:cNvSpPr>
          <p:nvPr>
            <p:ph idx="1"/>
          </p:nvPr>
        </p:nvSpPr>
        <p:spPr bwMode="auto">
          <a:xfrm>
            <a:off x="1705500" y="1473868"/>
            <a:ext cx="9408584" cy="5233736"/>
          </a:xfrm>
        </p:spPr>
        <p:txBody>
          <a:bodyPr/>
          <a:lstStyle/>
          <a:p>
            <a:pPr>
              <a:defRPr/>
            </a:pPr>
            <a:r>
              <a:rPr lang="fr-FR" dirty="0"/>
              <a:t>Caractéristiques du capteur de pression </a:t>
            </a:r>
            <a:r>
              <a:rPr lang="fr-FR" b="1" dirty="0">
                <a:solidFill>
                  <a:srgbClr val="0070C0"/>
                </a:solidFill>
              </a:rPr>
              <a:t>(T1)</a:t>
            </a:r>
            <a:endParaRPr lang="fr-FR" dirty="0"/>
          </a:p>
          <a:p>
            <a:pPr lvl="1">
              <a:defRPr/>
            </a:pPr>
            <a:r>
              <a:rPr lang="fr-FR" sz="1400" dirty="0"/>
              <a:t>Cellule piézorésistive</a:t>
            </a:r>
            <a:endParaRPr lang="fr-FR" dirty="0"/>
          </a:p>
          <a:p>
            <a:pPr lvl="1">
              <a:defRPr/>
            </a:pPr>
            <a:r>
              <a:rPr lang="fr-FR" sz="1400" b="1" dirty="0"/>
              <a:t>0-6</a:t>
            </a:r>
            <a:r>
              <a:rPr lang="fr-FR" sz="1400" dirty="0"/>
              <a:t>  bar  </a:t>
            </a:r>
            <a:endParaRPr sz="1400" dirty="0"/>
          </a:p>
          <a:p>
            <a:pPr lvl="1">
              <a:defRPr/>
            </a:pPr>
            <a:r>
              <a:rPr lang="fr-FR" sz="1400" dirty="0"/>
              <a:t>Sortie analogique </a:t>
            </a:r>
            <a:r>
              <a:rPr lang="fr-FR" sz="1400" b="1" dirty="0" smtClean="0"/>
              <a:t>4-20</a:t>
            </a:r>
            <a:r>
              <a:rPr lang="fr-FR" sz="1400" dirty="0" smtClean="0"/>
              <a:t> </a:t>
            </a:r>
            <a:r>
              <a:rPr lang="fr-FR" sz="1400" dirty="0"/>
              <a:t>mA </a:t>
            </a:r>
            <a:endParaRPr sz="1400" dirty="0"/>
          </a:p>
          <a:p>
            <a:pPr lvl="1">
              <a:defRPr/>
            </a:pPr>
            <a:r>
              <a:rPr lang="fr-FR" sz="1400" dirty="0"/>
              <a:t>Tension nominale </a:t>
            </a:r>
            <a:r>
              <a:rPr lang="fr-FR" sz="1400" b="1" dirty="0"/>
              <a:t>24</a:t>
            </a:r>
            <a:r>
              <a:rPr lang="fr-FR" sz="1400" dirty="0"/>
              <a:t> V </a:t>
            </a:r>
            <a:r>
              <a:rPr lang="fr-FR" sz="1400" b="0" dirty="0"/>
              <a:t>DC</a:t>
            </a:r>
            <a:endParaRPr sz="1400" dirty="0"/>
          </a:p>
          <a:p>
            <a:pPr>
              <a:defRPr/>
            </a:pPr>
            <a:r>
              <a:rPr lang="fr-FR" dirty="0"/>
              <a:t>Modélisation d’une </a:t>
            </a:r>
            <a:r>
              <a:rPr lang="fr-FR" dirty="0" smtClean="0"/>
              <a:t>boucle </a:t>
            </a:r>
            <a:r>
              <a:rPr lang="fr-FR" dirty="0"/>
              <a:t>de courant </a:t>
            </a:r>
            <a:r>
              <a:rPr lang="fr-FR" dirty="0" smtClean="0"/>
              <a:t>4-20 </a:t>
            </a:r>
            <a:r>
              <a:rPr lang="fr-FR" dirty="0"/>
              <a:t>mA </a:t>
            </a:r>
            <a:r>
              <a:rPr lang="fr-FR" b="1" dirty="0">
                <a:solidFill>
                  <a:srgbClr val="0070C0"/>
                </a:solidFill>
              </a:rPr>
              <a:t>(T2)</a:t>
            </a:r>
            <a:endParaRPr lang="fr-FR" dirty="0"/>
          </a:p>
          <a:p>
            <a:pPr>
              <a:defRPr/>
            </a:pPr>
            <a:endParaRPr lang="fr-FR" dirty="0"/>
          </a:p>
          <a:p>
            <a:pPr marL="0" indent="0">
              <a:buClr>
                <a:schemeClr val="accent1"/>
              </a:buClr>
              <a:buFont typeface="Wingdings 3"/>
              <a:buNone/>
              <a:defRPr/>
            </a:pPr>
            <a:r>
              <a:rPr lang="fr-FR" dirty="0"/>
              <a:t>	</a:t>
            </a:r>
            <a:endParaRPr dirty="0"/>
          </a:p>
          <a:p>
            <a:pPr>
              <a:defRPr/>
            </a:pPr>
            <a:endParaRPr lang="fr-FR" dirty="0"/>
          </a:p>
        </p:txBody>
      </p:sp>
      <p:pic>
        <p:nvPicPr>
          <p:cNvPr id="1527644968" name="Image 1527644967"/>
          <p:cNvPicPr>
            <a:picLocks noChangeAspect="1"/>
          </p:cNvPicPr>
          <p:nvPr/>
        </p:nvPicPr>
        <p:blipFill>
          <a:blip r:embed="rId2"/>
          <a:stretch/>
        </p:blipFill>
        <p:spPr bwMode="auto">
          <a:xfrm>
            <a:off x="3020117" y="3627661"/>
            <a:ext cx="4920826" cy="3079941"/>
          </a:xfrm>
          <a:prstGeom prst="rect">
            <a:avLst/>
          </a:prstGeom>
        </p:spPr>
      </p:pic>
      <p:pic>
        <p:nvPicPr>
          <p:cNvPr id="330830155" name="Image 330830154"/>
          <p:cNvPicPr>
            <a:picLocks noChangeAspect="1"/>
          </p:cNvPicPr>
          <p:nvPr/>
        </p:nvPicPr>
        <p:blipFill>
          <a:blip r:embed="rId3"/>
          <a:stretch/>
        </p:blipFill>
        <p:spPr bwMode="auto">
          <a:xfrm>
            <a:off x="8803105" y="1817913"/>
            <a:ext cx="1190624" cy="1809749"/>
          </a:xfrm>
          <a:prstGeom prst="rect">
            <a:avLst/>
          </a:prstGeom>
        </p:spPr>
      </p:pic>
      <p:sp>
        <p:nvSpPr>
          <p:cNvPr id="796262067" name="Ellipse 796262066"/>
          <p:cNvSpPr/>
          <p:nvPr/>
        </p:nvSpPr>
        <p:spPr bwMode="auto">
          <a:xfrm>
            <a:off x="6873955" y="5333999"/>
            <a:ext cx="867385" cy="942473"/>
          </a:xfrm>
          <a:prstGeom prst="ellipse">
            <a:avLst/>
          </a:prstGeom>
          <a:noFill/>
          <a:ln w="15875" cap="rnd" cmpd="sng" algn="ctr">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568445623" name="Ellipse 568445622"/>
          <p:cNvSpPr/>
          <p:nvPr/>
        </p:nvSpPr>
        <p:spPr bwMode="auto">
          <a:xfrm>
            <a:off x="4051657" y="3910263"/>
            <a:ext cx="792078" cy="691815"/>
          </a:xfrm>
          <a:prstGeom prst="ellipse">
            <a:avLst/>
          </a:prstGeom>
          <a:noFill/>
          <a:ln w="285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175657225" name="ZoneTexte 175657224"/>
          <p:cNvSpPr txBox="1"/>
          <p:nvPr/>
        </p:nvSpPr>
        <p:spPr bwMode="auto">
          <a:xfrm>
            <a:off x="5380268" y="3981490"/>
            <a:ext cx="2679906" cy="27467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lang="fr-FR" sz="1200">
                <a:solidFill>
                  <a:srgbClr val="00B050"/>
                </a:solidFill>
              </a:rPr>
              <a:t>réglage de </a:t>
            </a:r>
            <a:r>
              <a:rPr sz="1200">
                <a:solidFill>
                  <a:srgbClr val="00B050"/>
                </a:solidFill>
              </a:rPr>
              <a:t>l’</a:t>
            </a:r>
            <a:r>
              <a:rPr lang="fr-FR" sz="1200">
                <a:solidFill>
                  <a:srgbClr val="00B050"/>
                </a:solidFill>
              </a:rPr>
              <a:t>intensité du courant</a:t>
            </a:r>
            <a:endParaRPr sz="1200"/>
          </a:p>
        </p:txBody>
      </p:sp>
      <p:cxnSp>
        <p:nvCxnSpPr>
          <p:cNvPr id="4" name="Connecteur droit 3"/>
          <p:cNvCxnSpPr>
            <a:cxnSpLocks/>
          </p:cNvCxnSpPr>
          <p:nvPr/>
        </p:nvCxnSpPr>
        <p:spPr bwMode="auto">
          <a:xfrm flipH="1" flipV="1">
            <a:off x="5014184" y="4140868"/>
            <a:ext cx="280736" cy="0"/>
          </a:xfrm>
          <a:prstGeom prst="line">
            <a:avLst/>
          </a:prstGeom>
          <a:ln w="9525" cap="rnd" cmpd="sng" algn="ctr">
            <a:solidFill>
              <a:srgbClr val="00B050"/>
            </a:solidFill>
            <a:prstDash val="solid"/>
            <a:tailEnd type="arrow" len="med"/>
          </a:ln>
        </p:spPr>
        <p:style>
          <a:lnRef idx="1">
            <a:schemeClr val="accent1">
              <a:shade val="50000"/>
            </a:schemeClr>
          </a:lnRef>
          <a:fillRef idx="0">
            <a:schemeClr val="accent1"/>
          </a:fillRef>
          <a:effectRef idx="0">
            <a:schemeClr val="accent1"/>
          </a:effectRef>
          <a:fontRef idx="minor">
            <a:schemeClr val="tx1"/>
          </a:fontRef>
        </p:style>
      </p:cxnSp>
      <p:cxnSp>
        <p:nvCxnSpPr>
          <p:cNvPr id="5" name="Connecteur droit 4"/>
          <p:cNvCxnSpPr>
            <a:cxnSpLocks/>
          </p:cNvCxnSpPr>
          <p:nvPr/>
        </p:nvCxnSpPr>
        <p:spPr bwMode="auto">
          <a:xfrm flipH="1">
            <a:off x="7891736" y="5711971"/>
            <a:ext cx="591552" cy="0"/>
          </a:xfrm>
          <a:prstGeom prst="line">
            <a:avLst/>
          </a:prstGeom>
          <a:ln w="9525" cap="rnd" cmpd="sng" algn="ctr">
            <a:solidFill>
              <a:srgbClr val="FF0000"/>
            </a:solidFill>
            <a:prstDash val="solid"/>
            <a:tailEnd type="arrow" len="med"/>
          </a:ln>
        </p:spPr>
        <p:style>
          <a:lnRef idx="1">
            <a:schemeClr val="accent1">
              <a:shade val="50000"/>
            </a:schemeClr>
          </a:lnRef>
          <a:fillRef idx="0">
            <a:schemeClr val="accent1"/>
          </a:fillRef>
          <a:effectRef idx="0">
            <a:schemeClr val="accent1"/>
          </a:effectRef>
          <a:fontRef idx="minor">
            <a:schemeClr val="tx1"/>
          </a:fontRef>
        </p:style>
      </p:cxnSp>
      <p:sp>
        <p:nvSpPr>
          <p:cNvPr id="2132741704" name="ZoneTexte 2132741703"/>
          <p:cNvSpPr txBox="1"/>
          <p:nvPr/>
        </p:nvSpPr>
        <p:spPr bwMode="auto">
          <a:xfrm>
            <a:off x="8533420" y="5574631"/>
            <a:ext cx="1274061" cy="28103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sz="1200" dirty="0">
                <a:solidFill>
                  <a:srgbClr val="FF0000"/>
                </a:solidFill>
              </a:rPr>
              <a:t>20 </a:t>
            </a:r>
            <a:r>
              <a:rPr lang="fr-FR" sz="1200" dirty="0">
                <a:solidFill>
                  <a:srgbClr val="FF0000"/>
                </a:solidFill>
              </a:rPr>
              <a:t>mA vers </a:t>
            </a:r>
            <a:r>
              <a:rPr sz="1200" dirty="0" smtClean="0">
                <a:solidFill>
                  <a:srgbClr val="FF0000"/>
                </a:solidFill>
              </a:rPr>
              <a:t>5</a:t>
            </a:r>
            <a:r>
              <a:rPr lang="fr-FR" sz="1200" dirty="0" smtClean="0">
                <a:solidFill>
                  <a:srgbClr val="FF0000"/>
                </a:solidFill>
              </a:rPr>
              <a:t> </a:t>
            </a:r>
            <a:r>
              <a:rPr sz="1200" dirty="0" smtClean="0">
                <a:solidFill>
                  <a:srgbClr val="FF0000"/>
                </a:solidFill>
              </a:rPr>
              <a:t>V</a:t>
            </a:r>
            <a:endParaRPr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602324" y="613867"/>
            <a:ext cx="10589676" cy="609344"/>
          </a:xfrm>
        </p:spPr>
        <p:txBody>
          <a:bodyPr>
            <a:normAutofit/>
          </a:bodyPr>
          <a:lstStyle/>
          <a:p>
            <a:pPr lvl="1" algn="l" defTabSz="457200">
              <a:defRPr/>
            </a:pPr>
            <a:r>
              <a:rPr lang="fr-FR" sz="2800" b="1" dirty="0">
                <a:solidFill>
                  <a:schemeClr val="tx1">
                    <a:lumMod val="85000"/>
                    <a:lumOff val="15000"/>
                  </a:schemeClr>
                </a:solidFill>
                <a:latin typeface="+mj-lt"/>
                <a:ea typeface="+mj-ea"/>
                <a:cs typeface="+mj-cs"/>
              </a:rPr>
              <a:t>Physique</a:t>
            </a:r>
            <a:r>
              <a:rPr lang="fr-FR" sz="2800" b="1" dirty="0">
                <a:solidFill>
                  <a:schemeClr val="tx1">
                    <a:lumMod val="85000"/>
                    <a:lumOff val="15000"/>
                  </a:schemeClr>
                </a:solidFill>
                <a:latin typeface="+mj-lt"/>
                <a:ea typeface="Arial"/>
                <a:cs typeface="Arial"/>
              </a:rPr>
              <a:t> : </a:t>
            </a:r>
            <a:r>
              <a:rPr lang="fr-FR" sz="2800" b="1" dirty="0">
                <a:solidFill>
                  <a:schemeClr val="tx1">
                    <a:lumMod val="85000"/>
                    <a:lumOff val="15000"/>
                  </a:schemeClr>
                </a:solidFill>
                <a:latin typeface="+mj-lt"/>
                <a:ea typeface="+mj-ea"/>
                <a:cs typeface="+mj-cs"/>
              </a:rPr>
              <a:t>étude de la chaîne de mesure</a:t>
            </a:r>
            <a:endParaRPr lang="fr-FR" sz="1400" b="1" dirty="0">
              <a:latin typeface="+mj-lt"/>
            </a:endParaRPr>
          </a:p>
        </p:txBody>
      </p:sp>
      <p:sp>
        <p:nvSpPr>
          <p:cNvPr id="3" name="Espace réservé du contenu 2"/>
          <p:cNvSpPr>
            <a:spLocks noGrp="1"/>
          </p:cNvSpPr>
          <p:nvPr>
            <p:ph idx="1"/>
          </p:nvPr>
        </p:nvSpPr>
        <p:spPr bwMode="auto">
          <a:xfrm>
            <a:off x="1602324" y="1223210"/>
            <a:ext cx="10039253" cy="5303921"/>
          </a:xfrm>
        </p:spPr>
        <p:txBody>
          <a:bodyPr vertOverflow="overflow" horzOverflow="overflow" vert="horz" wrap="square" lIns="91440" tIns="45720" rIns="91440" bIns="45720" numCol="1" spcCol="0" rtlCol="0" fromWordArt="0" anchor="t" anchorCtr="0" forceAA="0" compatLnSpc="0">
            <a:normAutofit fontScale="95000" lnSpcReduction="1000"/>
          </a:bodyPr>
          <a:lstStyle/>
          <a:p>
            <a:pPr>
              <a:defRPr/>
            </a:pPr>
            <a:r>
              <a:rPr lang="fr-FR" dirty="0"/>
              <a:t>Montage </a:t>
            </a:r>
            <a:r>
              <a:rPr lang="fr-FR" dirty="0" smtClean="0"/>
              <a:t>Tinkercad </a:t>
            </a:r>
            <a:endParaRPr dirty="0"/>
          </a:p>
          <a:p>
            <a:pPr>
              <a:defRPr/>
            </a:pPr>
            <a:r>
              <a:rPr lang="fr-FR" dirty="0"/>
              <a:t>Simulation de la boucle de courant 4-20 mA </a:t>
            </a:r>
            <a:r>
              <a:rPr lang="fr-FR" b="1" dirty="0">
                <a:solidFill>
                  <a:srgbClr val="0070C0"/>
                </a:solidFill>
              </a:rPr>
              <a:t>(T2)</a:t>
            </a:r>
            <a:endParaRPr lang="fr-FR" dirty="0"/>
          </a:p>
          <a:p>
            <a:pPr>
              <a:defRPr/>
            </a:pPr>
            <a:r>
              <a:rPr lang="fr-FR" dirty="0"/>
              <a:t>Conversion Analogique-Numérique et affichage de la valeur décimale de l’intensité</a:t>
            </a:r>
            <a:r>
              <a:rPr lang="fr-FR" dirty="0">
                <a:solidFill>
                  <a:srgbClr val="0070C0"/>
                </a:solidFill>
              </a:rPr>
              <a:t> </a:t>
            </a:r>
            <a:r>
              <a:rPr lang="fr-FR" b="1" dirty="0">
                <a:solidFill>
                  <a:srgbClr val="0070C0"/>
                </a:solidFill>
              </a:rPr>
              <a:t>(T2</a:t>
            </a:r>
            <a:r>
              <a:rPr lang="fr-FR" dirty="0">
                <a:solidFill>
                  <a:srgbClr val="0070C0"/>
                </a:solidFill>
              </a:rPr>
              <a:t>)</a:t>
            </a:r>
            <a:endParaRPr lang="fr-FR" dirty="0"/>
          </a:p>
          <a:p>
            <a:pPr>
              <a:defRPr/>
            </a:pPr>
            <a:endParaRPr lang="fr-FR" dirty="0"/>
          </a:p>
          <a:p>
            <a:pPr>
              <a:defRPr/>
            </a:pPr>
            <a:endParaRPr lang="fr-FR" dirty="0"/>
          </a:p>
          <a:p>
            <a:pPr>
              <a:defRPr/>
            </a:pPr>
            <a:endParaRPr lang="fr-FR" dirty="0"/>
          </a:p>
          <a:p>
            <a:pPr>
              <a:defRPr/>
            </a:pPr>
            <a:endParaRPr lang="fr-FR" dirty="0"/>
          </a:p>
          <a:p>
            <a:pPr>
              <a:defRPr/>
            </a:pPr>
            <a:endParaRPr lang="fr-FR" dirty="0"/>
          </a:p>
          <a:p>
            <a:pPr>
              <a:defRPr/>
            </a:pPr>
            <a:endParaRPr lang="fr-FR" dirty="0"/>
          </a:p>
          <a:p>
            <a:pPr marL="0" indent="0">
              <a:buClr>
                <a:schemeClr val="accent1"/>
              </a:buClr>
              <a:buFont typeface="Wingdings 3"/>
              <a:buNone/>
              <a:defRPr/>
            </a:pPr>
            <a:endParaRPr sz="1800" dirty="0"/>
          </a:p>
          <a:p>
            <a:pPr>
              <a:defRPr/>
            </a:pPr>
            <a:endParaRPr sz="1800" dirty="0"/>
          </a:p>
          <a:p>
            <a:pPr>
              <a:defRPr/>
            </a:pPr>
            <a:endParaRPr lang="fr-FR" dirty="0"/>
          </a:p>
          <a:p>
            <a:pPr marL="0" indent="0">
              <a:buClr>
                <a:schemeClr val="accent1"/>
              </a:buClr>
              <a:buFont typeface="Wingdings 3"/>
              <a:buNone/>
              <a:defRPr/>
            </a:pPr>
            <a:endParaRPr lang="fr-FR" dirty="0"/>
          </a:p>
        </p:txBody>
      </p:sp>
      <p:pic>
        <p:nvPicPr>
          <p:cNvPr id="1114664584" name="Image 1114664583"/>
          <p:cNvPicPr>
            <a:picLocks noChangeAspect="1"/>
          </p:cNvPicPr>
          <p:nvPr/>
        </p:nvPicPr>
        <p:blipFill>
          <a:blip r:embed="rId2"/>
          <a:stretch/>
        </p:blipFill>
        <p:spPr bwMode="auto">
          <a:xfrm>
            <a:off x="1652454" y="2525124"/>
            <a:ext cx="4589842" cy="2486904"/>
          </a:xfrm>
          <a:prstGeom prst="rect">
            <a:avLst/>
          </a:prstGeom>
        </p:spPr>
      </p:pic>
      <p:pic>
        <p:nvPicPr>
          <p:cNvPr id="1699382264" name="Image 1699382263"/>
          <p:cNvPicPr>
            <a:picLocks noChangeAspect="1"/>
          </p:cNvPicPr>
          <p:nvPr/>
        </p:nvPicPr>
        <p:blipFill>
          <a:blip r:embed="rId3"/>
          <a:stretch/>
        </p:blipFill>
        <p:spPr bwMode="auto">
          <a:xfrm>
            <a:off x="6192165" y="3008147"/>
            <a:ext cx="5420607" cy="2917403"/>
          </a:xfrm>
          <a:prstGeom prst="rect">
            <a:avLst/>
          </a:prstGeom>
          <a:ln>
            <a:noFill/>
          </a:ln>
        </p:spPr>
      </p:pic>
      <p:pic>
        <p:nvPicPr>
          <p:cNvPr id="211483796" name="Image 211483795"/>
          <p:cNvPicPr>
            <a:picLocks noChangeAspect="1"/>
          </p:cNvPicPr>
          <p:nvPr/>
        </p:nvPicPr>
        <p:blipFill>
          <a:blip r:embed="rId4"/>
          <a:stretch/>
        </p:blipFill>
        <p:spPr bwMode="auto">
          <a:xfrm>
            <a:off x="4588126" y="5071808"/>
            <a:ext cx="1604040" cy="1455321"/>
          </a:xfrm>
          <a:prstGeom prst="rect">
            <a:avLst/>
          </a:prstGeom>
        </p:spPr>
      </p:pic>
      <p:sp>
        <p:nvSpPr>
          <p:cNvPr id="1470643334" name="Ellipse 1470643333"/>
          <p:cNvSpPr/>
          <p:nvPr/>
        </p:nvSpPr>
        <p:spPr bwMode="auto">
          <a:xfrm>
            <a:off x="6621950" y="4841581"/>
            <a:ext cx="1433763" cy="340894"/>
          </a:xfrm>
          <a:prstGeom prst="ellipse">
            <a:avLst/>
          </a:prstGeom>
          <a:noFill/>
          <a:ln w="19049" cap="rnd" cmpd="sng" algn="ctr">
            <a:solidFill>
              <a:srgbClr val="FF0000">
                <a:alpha val="99999"/>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a:p>
        </p:txBody>
      </p:sp>
      <p:sp>
        <p:nvSpPr>
          <p:cNvPr id="55676182" name="Ellipse 55676181"/>
          <p:cNvSpPr/>
          <p:nvPr/>
        </p:nvSpPr>
        <p:spPr bwMode="auto">
          <a:xfrm>
            <a:off x="4502841" y="5750090"/>
            <a:ext cx="671762" cy="350920"/>
          </a:xfrm>
          <a:prstGeom prst="ellipse">
            <a:avLst/>
          </a:prstGeom>
          <a:noFill/>
          <a:ln w="158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1023328379" name="Ellipse 1023328378"/>
          <p:cNvSpPr/>
          <p:nvPr/>
        </p:nvSpPr>
        <p:spPr bwMode="auto">
          <a:xfrm>
            <a:off x="2728184" y="2837447"/>
            <a:ext cx="743952" cy="538410"/>
          </a:xfrm>
          <a:prstGeom prst="ellipse">
            <a:avLst/>
          </a:prstGeom>
          <a:noFill/>
          <a:ln w="158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pic>
        <p:nvPicPr>
          <p:cNvPr id="1431311741" name="Picture 4" descr="Télécharger Autodesk Tinkercad - Multimédia, Développement, Éducation - Les  Numériques"/>
          <p:cNvPicPr>
            <a:picLocks noChangeAspect="1" noChangeArrowheads="1"/>
          </p:cNvPicPr>
          <p:nvPr/>
        </p:nvPicPr>
        <p:blipFill>
          <a:blip r:embed="rId5"/>
          <a:stretch/>
        </p:blipFill>
        <p:spPr bwMode="auto">
          <a:xfrm>
            <a:off x="2797380" y="5447310"/>
            <a:ext cx="605558" cy="605558"/>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602322" y="578309"/>
            <a:ext cx="10589677" cy="740902"/>
          </a:xfrm>
        </p:spPr>
        <p:txBody>
          <a:bodyPr>
            <a:normAutofit/>
          </a:bodyPr>
          <a:lstStyle/>
          <a:p>
            <a:pPr lvl="1" algn="l" defTabSz="457200">
              <a:defRPr/>
            </a:pPr>
            <a:r>
              <a:rPr lang="fr-FR" sz="2800" b="1" dirty="0">
                <a:solidFill>
                  <a:schemeClr val="tx1">
                    <a:lumMod val="85000"/>
                    <a:lumOff val="15000"/>
                  </a:schemeClr>
                </a:solidFill>
                <a:latin typeface="+mj-lt"/>
                <a:ea typeface="+mj-ea"/>
                <a:cs typeface="+mj-cs"/>
              </a:rPr>
              <a:t>Physique</a:t>
            </a:r>
            <a:r>
              <a:rPr lang="fr-FR" sz="2800" b="1" dirty="0">
                <a:solidFill>
                  <a:schemeClr val="tx1">
                    <a:lumMod val="85000"/>
                    <a:lumOff val="15000"/>
                  </a:schemeClr>
                </a:solidFill>
                <a:latin typeface="+mj-lt"/>
                <a:ea typeface="Arial"/>
                <a:cs typeface="Arial"/>
              </a:rPr>
              <a:t> : </a:t>
            </a:r>
            <a:r>
              <a:rPr lang="fr-FR" sz="2800" b="1" dirty="0">
                <a:solidFill>
                  <a:schemeClr val="tx1">
                    <a:lumMod val="85000"/>
                    <a:lumOff val="15000"/>
                  </a:schemeClr>
                </a:solidFill>
                <a:latin typeface="+mj-lt"/>
                <a:ea typeface="+mj-ea"/>
                <a:cs typeface="+mj-cs"/>
              </a:rPr>
              <a:t>étude de la chaîne de mesure</a:t>
            </a:r>
            <a:endParaRPr sz="2800" b="1" dirty="0">
              <a:latin typeface="+mj-lt"/>
            </a:endParaRPr>
          </a:p>
        </p:txBody>
      </p:sp>
      <p:sp>
        <p:nvSpPr>
          <p:cNvPr id="3" name="Espace réservé du contenu 2"/>
          <p:cNvSpPr>
            <a:spLocks noGrp="1"/>
          </p:cNvSpPr>
          <p:nvPr>
            <p:ph idx="1"/>
          </p:nvPr>
        </p:nvSpPr>
        <p:spPr bwMode="auto">
          <a:xfrm>
            <a:off x="1705500" y="1737558"/>
            <a:ext cx="9905999" cy="4799598"/>
          </a:xfrm>
        </p:spPr>
        <p:txBody>
          <a:bodyPr vertOverflow="overflow" horzOverflow="overflow" vert="horz" wrap="square" lIns="91440" tIns="45720" rIns="91440" bIns="45720" numCol="1" spcCol="0" rtlCol="0" fromWordArt="0" anchor="t" anchorCtr="0" forceAA="0" compatLnSpc="0">
            <a:normAutofit/>
          </a:bodyPr>
          <a:lstStyle/>
          <a:p>
            <a:pPr>
              <a:defRPr/>
            </a:pPr>
            <a:r>
              <a:rPr lang="fr-FR" b="1" dirty="0"/>
              <a:t>Module AS-i analogique AC 2216   </a:t>
            </a:r>
            <a:r>
              <a:rPr lang="fr-FR" b="1" dirty="0">
                <a:solidFill>
                  <a:srgbClr val="0070C0"/>
                </a:solidFill>
              </a:rPr>
              <a:t>(T1) (T3)</a:t>
            </a:r>
            <a:endParaRPr lang="fr-FR" b="1" dirty="0"/>
          </a:p>
          <a:p>
            <a:pPr lvl="1">
              <a:defRPr/>
            </a:pPr>
            <a:r>
              <a:rPr lang="fr-FR" dirty="0"/>
              <a:t>Tension Nominale : </a:t>
            </a:r>
            <a:r>
              <a:rPr lang="fr-FR" b="1" dirty="0" smtClean="0"/>
              <a:t>24 V </a:t>
            </a:r>
            <a:r>
              <a:rPr lang="fr-FR" b="1" dirty="0"/>
              <a:t>DC</a:t>
            </a:r>
            <a:endParaRPr lang="fr-FR" dirty="0"/>
          </a:p>
          <a:p>
            <a:pPr lvl="1">
              <a:defRPr/>
            </a:pPr>
            <a:r>
              <a:rPr lang="fr-FR" dirty="0"/>
              <a:t>Nombre d’entrées analogique :</a:t>
            </a:r>
            <a:r>
              <a:rPr lang="fr-FR" b="1" dirty="0"/>
              <a:t> 4</a:t>
            </a:r>
            <a:endParaRPr lang="fr-FR" dirty="0"/>
          </a:p>
          <a:p>
            <a:pPr lvl="1">
              <a:defRPr/>
            </a:pPr>
            <a:r>
              <a:rPr lang="fr-FR" dirty="0"/>
              <a:t>Entrées analogiques courant (mA) :</a:t>
            </a:r>
            <a:r>
              <a:rPr lang="fr-FR" b="1" dirty="0"/>
              <a:t> 4...20</a:t>
            </a:r>
            <a:endParaRPr lang="fr-FR" dirty="0"/>
          </a:p>
          <a:p>
            <a:pPr lvl="1">
              <a:defRPr/>
            </a:pPr>
            <a:r>
              <a:rPr lang="fr-FR" dirty="0"/>
              <a:t>Résolution entrée analogique : </a:t>
            </a:r>
            <a:r>
              <a:rPr lang="fr-FR" b="1" dirty="0"/>
              <a:t>16</a:t>
            </a:r>
            <a:r>
              <a:rPr lang="fr-FR" dirty="0"/>
              <a:t> (</a:t>
            </a:r>
            <a:r>
              <a:rPr lang="fr-FR" b="1" dirty="0"/>
              <a:t>1bit=1µA</a:t>
            </a:r>
            <a:r>
              <a:rPr lang="fr-FR" dirty="0"/>
              <a:t>)</a:t>
            </a:r>
            <a:endParaRPr dirty="0"/>
          </a:p>
          <a:p>
            <a:pPr lvl="1">
              <a:defRPr/>
            </a:pPr>
            <a:r>
              <a:rPr lang="fr-FR" dirty="0"/>
              <a:t>Erreur de mesure (% valeur finale) : </a:t>
            </a:r>
            <a:r>
              <a:rPr lang="fr-FR" b="1" dirty="0"/>
              <a:t>0.5</a:t>
            </a:r>
            <a:endParaRPr lang="fr-FR" dirty="0"/>
          </a:p>
          <a:p>
            <a:pPr lvl="1">
              <a:defRPr/>
            </a:pPr>
            <a:r>
              <a:rPr lang="fr-FR" dirty="0"/>
              <a:t>Temps de conversion : </a:t>
            </a:r>
            <a:r>
              <a:rPr lang="fr-FR" b="1" dirty="0"/>
              <a:t>20 ms</a:t>
            </a:r>
            <a:r>
              <a:rPr lang="fr-FR" dirty="0"/>
              <a:t> (pour une voie)</a:t>
            </a:r>
            <a:endParaRPr dirty="0"/>
          </a:p>
          <a:p>
            <a:pPr lvl="1">
              <a:defRPr/>
            </a:pPr>
            <a:r>
              <a:rPr lang="fr-FR" sz="1600" b="0" i="0" u="none" strike="noStrike" cap="none" spc="0" dirty="0">
                <a:solidFill>
                  <a:schemeClr val="tx1">
                    <a:lumMod val="75000"/>
                    <a:lumOff val="25000"/>
                  </a:schemeClr>
                </a:solidFill>
                <a:latin typeface="+mn-lt"/>
                <a:ea typeface="+mn-ea"/>
                <a:cs typeface="+mn-cs"/>
              </a:rPr>
              <a:t>Raccordement</a:t>
            </a:r>
            <a:r>
              <a:rPr lang="fr-FR" dirty="0"/>
              <a:t> :</a:t>
            </a:r>
            <a:r>
              <a:rPr lang="fr-FR" b="0" dirty="0"/>
              <a:t> </a:t>
            </a:r>
            <a:r>
              <a:rPr lang="fr-FR" sz="1400" b="0" dirty="0"/>
              <a:t>(</a:t>
            </a:r>
            <a:r>
              <a:rPr lang="fr-FR" sz="1400" b="0" dirty="0" err="1"/>
              <a:t>Combicon</a:t>
            </a:r>
            <a:r>
              <a:rPr lang="fr-FR" sz="1400" b="0" dirty="0"/>
              <a:t>)</a:t>
            </a:r>
            <a:endParaRPr dirty="0"/>
          </a:p>
          <a:p>
            <a:pPr lvl="1">
              <a:defRPr/>
            </a:pPr>
            <a:r>
              <a:rPr lang="fr-FR" sz="1400" b="0" dirty="0"/>
              <a:t>Bus RS485</a:t>
            </a:r>
            <a:r>
              <a:rPr lang="fr-FR" sz="1400" b="0" dirty="0">
                <a:solidFill>
                  <a:srgbClr val="0070C0"/>
                </a:solidFill>
              </a:rPr>
              <a:t> (T3)</a:t>
            </a:r>
            <a:endParaRPr lang="fr-FR" dirty="0"/>
          </a:p>
          <a:p>
            <a:pPr lvl="1">
              <a:defRPr/>
            </a:pPr>
            <a:endParaRPr lang="fr-FR" sz="1600" b="0" i="0" u="none" strike="noStrike" cap="none" spc="0" dirty="0">
              <a:solidFill>
                <a:schemeClr val="tx1">
                  <a:lumMod val="75000"/>
                  <a:lumOff val="25000"/>
                </a:schemeClr>
              </a:solidFill>
              <a:latin typeface="Times New Roman"/>
              <a:cs typeface="Times New Roman"/>
            </a:endParaRPr>
          </a:p>
          <a:p>
            <a:pPr marL="400050" lvl="1" indent="0">
              <a:buClr>
                <a:schemeClr val="accent1"/>
              </a:buClr>
              <a:buFont typeface="Wingdings 3"/>
              <a:buNone/>
              <a:defRPr/>
            </a:pPr>
            <a:endParaRPr lang="fr-FR" dirty="0"/>
          </a:p>
          <a:p>
            <a:pPr marL="0" indent="0">
              <a:buClr>
                <a:schemeClr val="accent1"/>
              </a:buClr>
              <a:buFont typeface="Wingdings 3"/>
              <a:buNone/>
              <a:defRPr/>
            </a:pPr>
            <a:endParaRPr dirty="0"/>
          </a:p>
          <a:p>
            <a:pPr>
              <a:defRPr/>
            </a:pPr>
            <a:endParaRPr lang="fr-FR" dirty="0"/>
          </a:p>
        </p:txBody>
      </p:sp>
      <p:pic>
        <p:nvPicPr>
          <p:cNvPr id="1825938025" name="Image 1825938024"/>
          <p:cNvPicPr>
            <a:picLocks noChangeAspect="1"/>
          </p:cNvPicPr>
          <p:nvPr/>
        </p:nvPicPr>
        <p:blipFill>
          <a:blip r:embed="rId2"/>
          <a:stretch/>
        </p:blipFill>
        <p:spPr bwMode="auto">
          <a:xfrm>
            <a:off x="7059956" y="2108532"/>
            <a:ext cx="918658" cy="3639303"/>
          </a:xfrm>
          <a:prstGeom prst="rect">
            <a:avLst/>
          </a:prstGeom>
        </p:spPr>
      </p:pic>
      <p:pic>
        <p:nvPicPr>
          <p:cNvPr id="632320533" name="Image 632320532"/>
          <p:cNvPicPr>
            <a:picLocks noChangeAspect="1"/>
          </p:cNvPicPr>
          <p:nvPr/>
        </p:nvPicPr>
        <p:blipFill>
          <a:blip r:embed="rId3"/>
          <a:stretch/>
        </p:blipFill>
        <p:spPr bwMode="auto">
          <a:xfrm>
            <a:off x="8262601" y="2108532"/>
            <a:ext cx="2923710" cy="2032335"/>
          </a:xfrm>
          <a:prstGeom prst="rect">
            <a:avLst/>
          </a:prstGeom>
        </p:spPr>
      </p:pic>
      <p:pic>
        <p:nvPicPr>
          <p:cNvPr id="1834134806" name="Image 1834134805"/>
          <p:cNvPicPr>
            <a:picLocks noChangeAspect="1"/>
          </p:cNvPicPr>
          <p:nvPr/>
        </p:nvPicPr>
        <p:blipFill>
          <a:blip r:embed="rId4"/>
          <a:stretch/>
        </p:blipFill>
        <p:spPr bwMode="auto">
          <a:xfrm>
            <a:off x="8312842" y="4408068"/>
            <a:ext cx="2873469" cy="199009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94840808" name="Title 1"/>
          <p:cNvSpPr>
            <a:spLocks noGrp="1"/>
          </p:cNvSpPr>
          <p:nvPr>
            <p:ph type="title"/>
          </p:nvPr>
        </p:nvSpPr>
        <p:spPr bwMode="auto">
          <a:xfrm>
            <a:off x="1563850" y="654189"/>
            <a:ext cx="10628150" cy="645177"/>
          </a:xfrm>
        </p:spPr>
        <p:txBody>
          <a:bodyPr vertOverflow="overflow" horzOverflow="overflow" vert="horz" wrap="square" lIns="91440" tIns="45720" rIns="91440" bIns="45720" numCol="1" spcCol="0" rtlCol="0" fromWordArt="0" anchor="t" anchorCtr="0" forceAA="0" compatLnSpc="0">
            <a:normAutofit/>
          </a:bodyPr>
          <a:lstStyle/>
          <a:p>
            <a:pPr lvl="1" algn="l" defTabSz="457200">
              <a:defRPr/>
            </a:pPr>
            <a:r>
              <a:rPr lang="fr-FR" sz="2800" b="1" i="0" strike="noStrike" cap="none" spc="0" dirty="0">
                <a:solidFill>
                  <a:schemeClr val="tx1">
                    <a:lumMod val="85000"/>
                    <a:lumOff val="15000"/>
                  </a:schemeClr>
                </a:solidFill>
                <a:latin typeface="Century Gothic"/>
                <a:ea typeface="Arial"/>
                <a:cs typeface="Arial"/>
              </a:rPr>
              <a:t>Physique : étude de la chaîne de mesure</a:t>
            </a:r>
            <a:endParaRPr sz="2800" b="1" dirty="0"/>
          </a:p>
        </p:txBody>
      </p:sp>
      <p:sp>
        <p:nvSpPr>
          <p:cNvPr id="1208760414" name="Content Placeholder 2"/>
          <p:cNvSpPr>
            <a:spLocks noGrp="1"/>
          </p:cNvSpPr>
          <p:nvPr>
            <p:ph idx="1"/>
          </p:nvPr>
        </p:nvSpPr>
        <p:spPr bwMode="auto">
          <a:xfrm>
            <a:off x="1563850" y="1544052"/>
            <a:ext cx="10198044" cy="4932947"/>
          </a:xfrm>
        </p:spPr>
        <p:txBody>
          <a:bodyPr vertOverflow="overflow" horzOverflow="overflow" vert="horz" wrap="square" lIns="91440" tIns="45720" rIns="91440" bIns="45720" numCol="1" spcCol="0" rtlCol="0" fromWordArt="0" anchor="t" anchorCtr="0" forceAA="0" compatLnSpc="0">
            <a:normAutofit/>
          </a:bodyPr>
          <a:lstStyle/>
          <a:p>
            <a:pPr>
              <a:defRPr/>
            </a:pPr>
            <a:r>
              <a:rPr lang="fr-FR" sz="1800" b="0" i="0" u="none" strike="noStrike" cap="none" spc="0">
                <a:solidFill>
                  <a:schemeClr val="tx1">
                    <a:lumMod val="75000"/>
                    <a:lumOff val="25000"/>
                  </a:schemeClr>
                </a:solidFill>
                <a:latin typeface="+mn-lt"/>
                <a:ea typeface="+mn-ea"/>
                <a:cs typeface="+mn-cs"/>
              </a:rPr>
              <a:t>Caractéristique théorique pression-courant du AC2216 </a:t>
            </a:r>
            <a:r>
              <a:rPr lang="fr-FR" sz="1800" b="1" i="0" u="none" strike="noStrike" cap="none" spc="0">
                <a:solidFill>
                  <a:srgbClr val="0070C0"/>
                </a:solidFill>
                <a:latin typeface="Century Gothic"/>
                <a:ea typeface="Arial"/>
                <a:cs typeface="Arial"/>
              </a:rPr>
              <a:t>(T2)</a:t>
            </a:r>
            <a:endParaRPr sz="1600" b="0" i="0" u="none" strike="noStrike" cap="none" spc="0">
              <a:solidFill>
                <a:schemeClr val="tx1">
                  <a:lumMod val="75000"/>
                  <a:lumOff val="25000"/>
                </a:schemeClr>
              </a:solidFill>
              <a:latin typeface="Times New Roman"/>
              <a:cs typeface="Times New Roman"/>
            </a:endParaRPr>
          </a:p>
          <a:p>
            <a:pPr>
              <a:defRPr/>
            </a:pPr>
            <a:endParaRPr lang="fr-FR" sz="1800" b="0" i="0" u="none" strike="noStrike" cap="none" spc="0">
              <a:solidFill>
                <a:schemeClr val="tx1">
                  <a:lumMod val="75000"/>
                  <a:lumOff val="25000"/>
                </a:schemeClr>
              </a:solidFill>
              <a:latin typeface="Times New Roman"/>
              <a:cs typeface="Times New Roman"/>
            </a:endParaRPr>
          </a:p>
          <a:p>
            <a:pPr>
              <a:defRPr/>
            </a:pPr>
            <a:endParaRPr lang="fr-FR" sz="1800" b="0" i="0" u="none" strike="noStrike" cap="none" spc="0">
              <a:solidFill>
                <a:schemeClr val="tx1">
                  <a:lumMod val="75000"/>
                  <a:lumOff val="25000"/>
                </a:schemeClr>
              </a:solidFill>
              <a:latin typeface="Times New Roman"/>
              <a:cs typeface="Times New Roman"/>
            </a:endParaRPr>
          </a:p>
          <a:p>
            <a:pPr>
              <a:defRPr/>
            </a:pPr>
            <a:endParaRPr lang="fr-FR" sz="1800" b="0" i="0" u="none" strike="noStrike" cap="none" spc="0">
              <a:solidFill>
                <a:schemeClr val="tx1">
                  <a:lumMod val="75000"/>
                  <a:lumOff val="25000"/>
                </a:schemeClr>
              </a:solidFill>
              <a:latin typeface="Times New Roman"/>
              <a:cs typeface="Times New Roman"/>
            </a:endParaRPr>
          </a:p>
          <a:p>
            <a:pPr>
              <a:defRPr/>
            </a:pPr>
            <a:endParaRPr lang="fr-FR" sz="1800" b="0" i="0" u="none" strike="noStrike" cap="none" spc="0">
              <a:solidFill>
                <a:schemeClr val="tx1">
                  <a:lumMod val="75000"/>
                  <a:lumOff val="25000"/>
                </a:schemeClr>
              </a:solidFill>
              <a:latin typeface="Times New Roman"/>
              <a:cs typeface="Times New Roman"/>
            </a:endParaRPr>
          </a:p>
          <a:p>
            <a:pPr>
              <a:defRPr/>
            </a:pPr>
            <a:endParaRPr/>
          </a:p>
        </p:txBody>
      </p:sp>
      <p:pic>
        <p:nvPicPr>
          <p:cNvPr id="2029709668" name="Image 2029709667"/>
          <p:cNvPicPr>
            <a:picLocks noChangeAspect="1"/>
          </p:cNvPicPr>
          <p:nvPr/>
        </p:nvPicPr>
        <p:blipFill>
          <a:blip r:embed="rId2"/>
          <a:stretch/>
        </p:blipFill>
        <p:spPr bwMode="auto">
          <a:xfrm>
            <a:off x="8342920" y="4131924"/>
            <a:ext cx="3418973" cy="2100389"/>
          </a:xfrm>
          <a:prstGeom prst="rect">
            <a:avLst/>
          </a:prstGeom>
        </p:spPr>
      </p:pic>
      <p:pic>
        <p:nvPicPr>
          <p:cNvPr id="1924588056" name="Image 1924588055"/>
          <p:cNvPicPr>
            <a:picLocks noChangeAspect="1"/>
          </p:cNvPicPr>
          <p:nvPr/>
        </p:nvPicPr>
        <p:blipFill>
          <a:blip r:embed="rId3"/>
          <a:stretch/>
        </p:blipFill>
        <p:spPr bwMode="auto">
          <a:xfrm>
            <a:off x="1563850" y="2075422"/>
            <a:ext cx="6699969" cy="4311340"/>
          </a:xfrm>
          <a:prstGeom prst="rect">
            <a:avLst/>
          </a:prstGeom>
        </p:spPr>
      </p:pic>
      <p:sp>
        <p:nvSpPr>
          <p:cNvPr id="2084722099" name="ZoneTexte 2084722098"/>
          <p:cNvSpPr txBox="1"/>
          <p:nvPr/>
        </p:nvSpPr>
        <p:spPr bwMode="auto">
          <a:xfrm>
            <a:off x="8944499" y="2285557"/>
            <a:ext cx="2332945" cy="1507464"/>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dirty="0"/>
              <a:t>   I         P</a:t>
            </a:r>
          </a:p>
          <a:p>
            <a:pPr>
              <a:defRPr/>
            </a:pPr>
            <a:r>
              <a:rPr dirty="0">
                <a:solidFill>
                  <a:srgbClr val="FF0000"/>
                </a:solidFill>
              </a:rPr>
              <a:t>4000     0</a:t>
            </a:r>
            <a:endParaRPr dirty="0"/>
          </a:p>
          <a:p>
            <a:pPr>
              <a:defRPr/>
            </a:pPr>
            <a:r>
              <a:rPr dirty="0">
                <a:solidFill>
                  <a:srgbClr val="00B0F0"/>
                </a:solidFill>
              </a:rPr>
              <a:t>20000   6</a:t>
            </a:r>
            <a:endParaRPr dirty="0"/>
          </a:p>
          <a:p>
            <a:pPr>
              <a:defRPr/>
            </a:pPr>
            <a:endParaRPr dirty="0"/>
          </a:p>
          <a:p>
            <a:pPr>
              <a:defRPr/>
            </a:pPr>
            <a:r>
              <a:rPr dirty="0"/>
              <a:t>I </a:t>
            </a:r>
            <a:r>
              <a:rPr dirty="0" smtClean="0"/>
              <a:t>=</a:t>
            </a:r>
            <a:r>
              <a:rPr lang="fr-FR" dirty="0" smtClean="0"/>
              <a:t> </a:t>
            </a:r>
            <a:r>
              <a:rPr dirty="0" smtClean="0">
                <a:latin typeface="Abyssinica SIL"/>
                <a:ea typeface="Abyssinica SIL"/>
                <a:cs typeface="Abyssinica SIL"/>
              </a:rPr>
              <a:t>f(P</a:t>
            </a:r>
            <a:r>
              <a:rPr dirty="0">
                <a:latin typeface="Abyssinica SIL"/>
                <a:ea typeface="Abyssinica SIL"/>
                <a:cs typeface="Abyssinica SIL"/>
              </a:rPr>
              <a:t>) ?</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51607395" name="Title 1"/>
          <p:cNvSpPr>
            <a:spLocks noGrp="1"/>
          </p:cNvSpPr>
          <p:nvPr>
            <p:ph type="title"/>
          </p:nvPr>
        </p:nvSpPr>
        <p:spPr bwMode="auto">
          <a:xfrm>
            <a:off x="1644432" y="587237"/>
            <a:ext cx="10547567" cy="615614"/>
          </a:xfrm>
        </p:spPr>
        <p:txBody>
          <a:bodyPr vertOverflow="overflow" horzOverflow="overflow" vert="horz" wrap="square" lIns="91440" tIns="45720" rIns="91440" bIns="45720" numCol="1" spcCol="0" rtlCol="0" fromWordArt="0" anchor="t" anchorCtr="0" forceAA="0" compatLnSpc="0">
            <a:normAutofit/>
          </a:bodyPr>
          <a:lstStyle/>
          <a:p>
            <a:pPr lvl="1" algn="l" defTabSz="457200">
              <a:defRPr/>
            </a:pPr>
            <a:r>
              <a:rPr lang="fr-FR" sz="2800" b="1" i="0" strike="noStrike" cap="none" spc="0" dirty="0">
                <a:solidFill>
                  <a:schemeClr val="tx1">
                    <a:lumMod val="85000"/>
                    <a:lumOff val="15000"/>
                  </a:schemeClr>
                </a:solidFill>
                <a:latin typeface="Century Gothic"/>
                <a:ea typeface="Arial"/>
                <a:cs typeface="Arial"/>
              </a:rPr>
              <a:t>Physique : étude de la chaîne de mesure</a:t>
            </a:r>
            <a:endParaRPr sz="2800" b="1" dirty="0"/>
          </a:p>
        </p:txBody>
      </p:sp>
      <p:sp>
        <p:nvSpPr>
          <p:cNvPr id="1151173528" name="Content Placeholder 2"/>
          <p:cNvSpPr>
            <a:spLocks noGrp="1"/>
          </p:cNvSpPr>
          <p:nvPr>
            <p:ph idx="1"/>
          </p:nvPr>
        </p:nvSpPr>
        <p:spPr bwMode="auto">
          <a:xfrm>
            <a:off x="1644433" y="1493920"/>
            <a:ext cx="9860176" cy="5213770"/>
          </a:xfrm>
        </p:spPr>
        <p:txBody>
          <a:bodyPr/>
          <a:lstStyle/>
          <a:p>
            <a:pPr>
              <a:defRPr/>
            </a:pPr>
            <a:r>
              <a:rPr lang="fr-FR" sz="1600" dirty="0"/>
              <a:t>Mesure de la température à l’aide d’une sonde Pt100 et d’un transmetteur 4-20 mA </a:t>
            </a:r>
            <a:r>
              <a:rPr lang="fr-FR" sz="1600" b="1" dirty="0">
                <a:solidFill>
                  <a:srgbClr val="0070C0"/>
                </a:solidFill>
              </a:rPr>
              <a:t>(T1)</a:t>
            </a:r>
            <a:endParaRPr lang="fr-FR" sz="1600" dirty="0"/>
          </a:p>
          <a:p>
            <a:pPr>
              <a:defRPr/>
            </a:pPr>
            <a:r>
              <a:rPr lang="fr-FR" sz="1600" b="0" i="0" u="none" strike="noStrike" cap="none" spc="0" dirty="0">
                <a:solidFill>
                  <a:schemeClr val="tx1">
                    <a:lumMod val="75000"/>
                    <a:lumOff val="25000"/>
                  </a:schemeClr>
                </a:solidFill>
                <a:latin typeface="Century Gothic"/>
                <a:ea typeface="Century Gothic"/>
                <a:cs typeface="Century Gothic"/>
              </a:rPr>
              <a:t>Relevé de la température et de la pression</a:t>
            </a:r>
            <a:r>
              <a:rPr lang="fr-FR" sz="1600" dirty="0"/>
              <a:t> lors d’une montée en température </a:t>
            </a:r>
            <a:r>
              <a:rPr lang="fr-FR" sz="1600" b="1" dirty="0">
                <a:solidFill>
                  <a:srgbClr val="0070C0"/>
                </a:solidFill>
              </a:rPr>
              <a:t>(T4)</a:t>
            </a:r>
            <a:endParaRPr sz="1600" dirty="0"/>
          </a:p>
          <a:p>
            <a:pPr>
              <a:defRPr/>
            </a:pPr>
            <a:endParaRPr lang="fr-FR" dirty="0"/>
          </a:p>
          <a:p>
            <a:pPr>
              <a:defRPr/>
            </a:pPr>
            <a:endParaRPr lang="fr-FR" dirty="0"/>
          </a:p>
          <a:p>
            <a:pPr>
              <a:defRPr/>
            </a:pPr>
            <a:endParaRPr dirty="0"/>
          </a:p>
        </p:txBody>
      </p:sp>
      <p:pic>
        <p:nvPicPr>
          <p:cNvPr id="302480691" name="Image 302480690"/>
          <p:cNvPicPr>
            <a:picLocks noChangeAspect="1"/>
          </p:cNvPicPr>
          <p:nvPr/>
        </p:nvPicPr>
        <p:blipFill>
          <a:blip r:embed="rId2"/>
          <a:stretch/>
        </p:blipFill>
        <p:spPr bwMode="auto">
          <a:xfrm>
            <a:off x="1736928" y="2258102"/>
            <a:ext cx="5796444" cy="3883838"/>
          </a:xfrm>
          <a:prstGeom prst="rect">
            <a:avLst/>
          </a:prstGeom>
        </p:spPr>
      </p:pic>
      <p:sp>
        <p:nvSpPr>
          <p:cNvPr id="324670723" name=" 324670722"/>
          <p:cNvSpPr/>
          <p:nvPr/>
        </p:nvSpPr>
        <p:spPr bwMode="auto">
          <a:xfrm>
            <a:off x="2443914" y="6141942"/>
            <a:ext cx="5089458" cy="274679"/>
          </a:xfr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defRPr/>
            </a:pPr>
            <a:r>
              <a:rPr sz="1200" b="0" i="0" u="none" dirty="0">
                <a:solidFill>
                  <a:srgbClr val="000000"/>
                </a:solidFill>
                <a:latin typeface="Times New Roman"/>
                <a:ea typeface="Times New Roman"/>
                <a:cs typeface="Times New Roman"/>
              </a:rPr>
              <a:t>θ = </a:t>
            </a:r>
            <a:r>
              <a:rPr sz="1200" b="0" i="0" u="none" dirty="0" err="1">
                <a:solidFill>
                  <a:srgbClr val="000000"/>
                </a:solidFill>
                <a:latin typeface="Times New Roman"/>
                <a:ea typeface="Times New Roman"/>
                <a:cs typeface="Times New Roman"/>
              </a:rPr>
              <a:t>température</a:t>
            </a:r>
            <a:r>
              <a:rPr sz="1200" b="0" i="0" u="none" dirty="0">
                <a:solidFill>
                  <a:srgbClr val="000000"/>
                </a:solidFill>
                <a:latin typeface="Times New Roman"/>
                <a:ea typeface="Times New Roman"/>
                <a:cs typeface="Times New Roman"/>
              </a:rPr>
              <a:t> de la </a:t>
            </a:r>
            <a:r>
              <a:rPr sz="1200" b="0" i="0" u="none" dirty="0" err="1">
                <a:solidFill>
                  <a:srgbClr val="000000"/>
                </a:solidFill>
                <a:latin typeface="Times New Roman"/>
                <a:ea typeface="Times New Roman"/>
                <a:cs typeface="Times New Roman"/>
              </a:rPr>
              <a:t>vapeur</a:t>
            </a:r>
            <a:r>
              <a:rPr sz="1200" b="0" i="0" u="none" dirty="0">
                <a:solidFill>
                  <a:srgbClr val="000000"/>
                </a:solidFill>
                <a:latin typeface="Times New Roman"/>
                <a:ea typeface="Times New Roman"/>
                <a:cs typeface="Times New Roman"/>
              </a:rPr>
              <a:t> </a:t>
            </a:r>
            <a:r>
              <a:rPr sz="1200" b="0" i="0" u="none" dirty="0" err="1">
                <a:solidFill>
                  <a:srgbClr val="000000"/>
                </a:solidFill>
                <a:latin typeface="Times New Roman"/>
                <a:ea typeface="Times New Roman"/>
                <a:cs typeface="Times New Roman"/>
              </a:rPr>
              <a:t>en</a:t>
            </a:r>
            <a:r>
              <a:rPr sz="1200" b="0" i="0" u="none" dirty="0">
                <a:solidFill>
                  <a:srgbClr val="000000"/>
                </a:solidFill>
                <a:latin typeface="Times New Roman"/>
                <a:ea typeface="Times New Roman"/>
                <a:cs typeface="Times New Roman"/>
              </a:rPr>
              <a:t> ºC p = </a:t>
            </a:r>
            <a:r>
              <a:rPr sz="1200" b="0" i="0" u="none" dirty="0" err="1">
                <a:solidFill>
                  <a:srgbClr val="000000"/>
                </a:solidFill>
                <a:latin typeface="Times New Roman"/>
                <a:ea typeface="Times New Roman"/>
                <a:cs typeface="Times New Roman"/>
              </a:rPr>
              <a:t>pression</a:t>
            </a:r>
            <a:r>
              <a:rPr sz="1200" b="0" i="0" u="none" dirty="0">
                <a:solidFill>
                  <a:srgbClr val="000000"/>
                </a:solidFill>
                <a:latin typeface="Times New Roman"/>
                <a:ea typeface="Times New Roman"/>
                <a:cs typeface="Times New Roman"/>
              </a:rPr>
              <a:t> </a:t>
            </a:r>
            <a:r>
              <a:rPr sz="1200" b="0" i="0" u="none" dirty="0" err="1">
                <a:solidFill>
                  <a:srgbClr val="000000"/>
                </a:solidFill>
                <a:latin typeface="Times New Roman"/>
                <a:ea typeface="Times New Roman"/>
                <a:cs typeface="Times New Roman"/>
              </a:rPr>
              <a:t>en</a:t>
            </a:r>
            <a:r>
              <a:rPr sz="1200" b="0" i="0" u="none" dirty="0">
                <a:solidFill>
                  <a:srgbClr val="000000"/>
                </a:solidFill>
                <a:latin typeface="Times New Roman"/>
                <a:ea typeface="Times New Roman"/>
                <a:cs typeface="Times New Roman"/>
              </a:rPr>
              <a:t> </a:t>
            </a:r>
            <a:r>
              <a:rPr sz="1200" b="0" i="0" u="none" dirty="0" smtClean="0">
                <a:solidFill>
                  <a:srgbClr val="000000"/>
                </a:solidFill>
                <a:latin typeface="Times New Roman"/>
                <a:ea typeface="Times New Roman"/>
                <a:cs typeface="Times New Roman"/>
              </a:rPr>
              <a:t>bar</a:t>
            </a:r>
            <a:r>
              <a:rPr lang="fr-FR" sz="1200" b="0" i="0" u="none" dirty="0" smtClean="0">
                <a:solidFill>
                  <a:srgbClr val="000000"/>
                </a:solidFill>
                <a:latin typeface="Times New Roman"/>
                <a:ea typeface="Times New Roman"/>
                <a:cs typeface="Times New Roman"/>
              </a:rPr>
              <a:t>,</a:t>
            </a:r>
            <a:r>
              <a:rPr sz="1200" b="0" i="0" u="none" dirty="0" smtClean="0">
                <a:solidFill>
                  <a:srgbClr val="000000"/>
                </a:solidFill>
                <a:latin typeface="Times New Roman"/>
                <a:ea typeface="Times New Roman"/>
                <a:cs typeface="Times New Roman"/>
              </a:rPr>
              <a:t> </a:t>
            </a:r>
            <a:r>
              <a:rPr sz="1200" b="0" i="0" u="none" dirty="0" err="1">
                <a:solidFill>
                  <a:srgbClr val="000000"/>
                </a:solidFill>
                <a:latin typeface="Times New Roman"/>
                <a:ea typeface="Times New Roman"/>
                <a:cs typeface="Times New Roman"/>
              </a:rPr>
              <a:t>tmin</a:t>
            </a:r>
            <a:r>
              <a:rPr sz="1200" b="0" i="0" u="none" dirty="0">
                <a:solidFill>
                  <a:srgbClr val="000000"/>
                </a:solidFill>
                <a:latin typeface="Times New Roman"/>
                <a:ea typeface="Times New Roman"/>
                <a:cs typeface="Times New Roman"/>
              </a:rPr>
              <a:t> = </a:t>
            </a:r>
            <a:r>
              <a:rPr sz="1200" b="0" i="0" u="none" dirty="0" err="1">
                <a:solidFill>
                  <a:srgbClr val="000000"/>
                </a:solidFill>
                <a:latin typeface="Times New Roman"/>
                <a:ea typeface="Times New Roman"/>
                <a:cs typeface="Times New Roman"/>
              </a:rPr>
              <a:t>durée</a:t>
            </a:r>
            <a:r>
              <a:rPr sz="1200" b="0" i="0" u="none" dirty="0">
                <a:solidFill>
                  <a:srgbClr val="000000"/>
                </a:solidFill>
                <a:latin typeface="Times New Roman"/>
                <a:ea typeface="Times New Roman"/>
                <a:cs typeface="Times New Roman"/>
              </a:rPr>
              <a:t> </a:t>
            </a:r>
            <a:r>
              <a:rPr sz="1200" b="0" i="0" u="none" dirty="0" err="1">
                <a:solidFill>
                  <a:srgbClr val="000000"/>
                </a:solidFill>
                <a:latin typeface="Times New Roman"/>
                <a:ea typeface="Times New Roman"/>
                <a:cs typeface="Times New Roman"/>
              </a:rPr>
              <a:t>en</a:t>
            </a:r>
            <a:r>
              <a:rPr sz="1200" b="0" i="0" u="none" dirty="0">
                <a:solidFill>
                  <a:srgbClr val="000000"/>
                </a:solidFill>
                <a:latin typeface="Times New Roman"/>
                <a:ea typeface="Times New Roman"/>
                <a:cs typeface="Times New Roman"/>
              </a:rPr>
              <a:t> </a:t>
            </a:r>
            <a:r>
              <a:rPr sz="1200" b="0" i="0" u="none" dirty="0" smtClean="0">
                <a:solidFill>
                  <a:srgbClr val="000000"/>
                </a:solidFill>
                <a:latin typeface="Times New Roman"/>
                <a:ea typeface="Times New Roman"/>
                <a:cs typeface="Times New Roman"/>
              </a:rPr>
              <a:t>min</a:t>
            </a:r>
            <a:endParaRPr dirty="0"/>
          </a:p>
        </p:txBody>
      </p:sp>
      <p:pic>
        <p:nvPicPr>
          <p:cNvPr id="1310646336" name="Image 1310646335"/>
          <p:cNvPicPr>
            <a:picLocks noChangeAspect="1"/>
          </p:cNvPicPr>
          <p:nvPr/>
        </p:nvPicPr>
        <p:blipFill>
          <a:blip r:embed="rId3"/>
          <a:stretch/>
        </p:blipFill>
        <p:spPr bwMode="auto">
          <a:xfrm>
            <a:off x="7961310" y="3311210"/>
            <a:ext cx="3543300" cy="2695574"/>
          </a:xfrm>
          <a:prstGeom prst="rect">
            <a:avLst/>
          </a:prstGeom>
        </p:spPr>
      </p:pic>
      <p:pic>
        <p:nvPicPr>
          <p:cNvPr id="146797671" name="Image 146797670"/>
          <p:cNvPicPr>
            <a:picLocks noChangeAspect="1"/>
          </p:cNvPicPr>
          <p:nvPr/>
        </p:nvPicPr>
        <p:blipFill>
          <a:blip r:embed="rId4"/>
          <a:stretch/>
        </p:blipFill>
        <p:spPr bwMode="auto">
          <a:xfrm>
            <a:off x="8091797" y="2408843"/>
            <a:ext cx="1452515" cy="2321136"/>
          </a:xfrm>
          <a:prstGeom prst="rect">
            <a:avLst/>
          </a:prstGeom>
        </p:spPr>
      </p:pic>
      <p:sp>
        <p:nvSpPr>
          <p:cNvPr id="2007509406" name="ZoneTexte 2007509405"/>
          <p:cNvSpPr txBox="1"/>
          <p:nvPr/>
        </p:nvSpPr>
        <p:spPr bwMode="auto">
          <a:xfrm>
            <a:off x="4748846" y="5379399"/>
            <a:ext cx="812851" cy="385732"/>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lang="fr-FR" sz="1800" b="0" i="0" u="none" strike="noStrike" cap="none" spc="0">
                <a:solidFill>
                  <a:srgbClr val="FF0000"/>
                </a:solidFill>
                <a:latin typeface="+mn-lt"/>
                <a:ea typeface="+mn-ea"/>
                <a:cs typeface="+mn-cs"/>
              </a:rPr>
              <a:t>Te= </a:t>
            </a:r>
            <a:r>
              <a:rPr lang="fr-FR" sz="1800" b="0" i="0" u="none" strike="noStrike" cap="none" spc="0">
                <a:solidFill>
                  <a:srgbClr val="FF0000"/>
                </a:solidFill>
                <a:latin typeface="Abyssinica SIL"/>
                <a:ea typeface="Abyssinica SIL"/>
                <a:cs typeface="Abyssinica SIL"/>
              </a:rPr>
              <a:t>?</a:t>
            </a:r>
            <a:endParaRPr/>
          </a:p>
        </p:txBody>
      </p:sp>
      <p:sp>
        <p:nvSpPr>
          <p:cNvPr id="1281693830" name="Ellipse 1281693829"/>
          <p:cNvSpPr/>
          <p:nvPr/>
        </p:nvSpPr>
        <p:spPr bwMode="auto">
          <a:xfrm>
            <a:off x="2775629" y="5243762"/>
            <a:ext cx="987951" cy="521368"/>
          </a:xfrm>
          <a:prstGeom prst="ellipse">
            <a:avLst/>
          </a:prstGeom>
          <a:noFill/>
          <a:ln w="158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409730416" name="Ellipse 409730415"/>
          <p:cNvSpPr/>
          <p:nvPr/>
        </p:nvSpPr>
        <p:spPr bwMode="auto">
          <a:xfrm>
            <a:off x="3848445" y="3678653"/>
            <a:ext cx="987951" cy="521367"/>
          </a:xfrm>
          <a:prstGeom prst="ellipse">
            <a:avLst/>
          </a:prstGeom>
          <a:noFill/>
          <a:ln w="158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1002887483" name="Ellipse 1002887482"/>
          <p:cNvSpPr/>
          <p:nvPr/>
        </p:nvSpPr>
        <p:spPr bwMode="auto">
          <a:xfrm>
            <a:off x="4634264" y="2529157"/>
            <a:ext cx="987951" cy="521367"/>
          </a:xfrm>
          <a:prstGeom prst="ellipse">
            <a:avLst/>
          </a:prstGeom>
          <a:noFill/>
          <a:ln w="15875"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fr-FR"/>
          </a:p>
        </p:txBody>
      </p:sp>
      <p:sp>
        <p:nvSpPr>
          <p:cNvPr id="483938474" name="ZoneTexte 483938473"/>
          <p:cNvSpPr txBox="1"/>
          <p:nvPr/>
        </p:nvSpPr>
        <p:spPr bwMode="auto">
          <a:xfrm>
            <a:off x="3917526" y="4250153"/>
            <a:ext cx="2559590" cy="27467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lang="fr-FR" sz="1200">
                <a:solidFill>
                  <a:srgbClr val="00B050"/>
                </a:solidFill>
              </a:rPr>
              <a:t>pression de vapeur saturante</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588168" y="654518"/>
            <a:ext cx="10603831" cy="635267"/>
          </a:xfrm>
        </p:spPr>
        <p:txBody>
          <a:bodyPr>
            <a:normAutofit/>
          </a:bodyPr>
          <a:lstStyle/>
          <a:p>
            <a:pPr>
              <a:defRPr/>
            </a:pPr>
            <a:r>
              <a:rPr lang="fr-FR" sz="2800" b="1" dirty="0"/>
              <a:t>Exploitation </a:t>
            </a:r>
            <a:r>
              <a:rPr lang="fr-FR" sz="2800" b="1" dirty="0" smtClean="0"/>
              <a:t>en mathématiques </a:t>
            </a:r>
            <a:r>
              <a:rPr lang="fr-FR" sz="2800" b="1" dirty="0"/>
              <a:t>des données </a:t>
            </a:r>
            <a:endParaRPr sz="2800" b="1" dirty="0"/>
          </a:p>
        </p:txBody>
      </p:sp>
      <p:pic>
        <p:nvPicPr>
          <p:cNvPr id="5" name="Image 4">
            <a:extLst>
              <a:ext uri="{FF2B5EF4-FFF2-40B4-BE49-F238E27FC236}">
                <a16:creationId xmlns:a16="http://schemas.microsoft.com/office/drawing/2014/main" id="{5C6F3607-3EB3-8421-A789-EBDC79F84AD2}"/>
              </a:ext>
            </a:extLst>
          </p:cNvPr>
          <p:cNvPicPr>
            <a:picLocks noChangeAspect="1"/>
          </p:cNvPicPr>
          <p:nvPr/>
        </p:nvPicPr>
        <p:blipFill>
          <a:blip r:embed="rId2"/>
          <a:stretch>
            <a:fillRect/>
          </a:stretch>
        </p:blipFill>
        <p:spPr>
          <a:xfrm>
            <a:off x="3124216" y="1631026"/>
            <a:ext cx="5943566" cy="1341461"/>
          </a:xfrm>
          <a:prstGeom prst="rect">
            <a:avLst/>
          </a:prstGeom>
        </p:spPr>
      </p:pic>
      <p:pic>
        <p:nvPicPr>
          <p:cNvPr id="4" name="Image 3">
            <a:extLst>
              <a:ext uri="{FF2B5EF4-FFF2-40B4-BE49-F238E27FC236}">
                <a16:creationId xmlns:a16="http://schemas.microsoft.com/office/drawing/2014/main" id="{C5CBACB0-D2BD-526F-0E3C-C0313AF20395}"/>
              </a:ext>
            </a:extLst>
          </p:cNvPr>
          <p:cNvPicPr>
            <a:picLocks noChangeAspect="1"/>
          </p:cNvPicPr>
          <p:nvPr/>
        </p:nvPicPr>
        <p:blipFill>
          <a:blip r:embed="rId3"/>
          <a:stretch>
            <a:fillRect/>
          </a:stretch>
        </p:blipFill>
        <p:spPr>
          <a:xfrm>
            <a:off x="3124216" y="3177791"/>
            <a:ext cx="5943567" cy="368020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617044" y="624110"/>
            <a:ext cx="10574955" cy="694551"/>
          </a:xfrm>
        </p:spPr>
        <p:txBody>
          <a:bodyPr>
            <a:normAutofit/>
          </a:bodyPr>
          <a:lstStyle/>
          <a:p>
            <a:pPr>
              <a:defRPr/>
            </a:pPr>
            <a:r>
              <a:rPr lang="fr-FR" sz="2800" b="1" dirty="0"/>
              <a:t>Méthode des points extrêmes</a:t>
            </a:r>
            <a:endParaRPr sz="2800" b="1" dirty="0"/>
          </a:p>
        </p:txBody>
      </p:sp>
      <p:pic>
        <p:nvPicPr>
          <p:cNvPr id="5" name="Image 4">
            <a:extLst>
              <a:ext uri="{FF2B5EF4-FFF2-40B4-BE49-F238E27FC236}">
                <a16:creationId xmlns:a16="http://schemas.microsoft.com/office/drawing/2014/main" id="{DE833F62-FFD4-5BC3-EF0A-F97ADE98BAD5}"/>
              </a:ext>
            </a:extLst>
          </p:cNvPr>
          <p:cNvPicPr>
            <a:picLocks noChangeAspect="1"/>
          </p:cNvPicPr>
          <p:nvPr/>
        </p:nvPicPr>
        <p:blipFill>
          <a:blip r:embed="rId2"/>
          <a:stretch>
            <a:fillRect/>
          </a:stretch>
        </p:blipFill>
        <p:spPr>
          <a:xfrm>
            <a:off x="425168" y="2194601"/>
            <a:ext cx="5883416" cy="3630942"/>
          </a:xfrm>
          <a:prstGeom prst="rect">
            <a:avLst/>
          </a:prstGeom>
        </p:spPr>
      </p:pic>
      <p:pic>
        <p:nvPicPr>
          <p:cNvPr id="7" name="Image 6">
            <a:extLst>
              <a:ext uri="{FF2B5EF4-FFF2-40B4-BE49-F238E27FC236}">
                <a16:creationId xmlns:a16="http://schemas.microsoft.com/office/drawing/2014/main" id="{B481E1E9-DC94-23E1-AC91-99817801F886}"/>
              </a:ext>
            </a:extLst>
          </p:cNvPr>
          <p:cNvPicPr>
            <a:picLocks noChangeAspect="1"/>
          </p:cNvPicPr>
          <p:nvPr/>
        </p:nvPicPr>
        <p:blipFill>
          <a:blip r:embed="rId3"/>
          <a:stretch>
            <a:fillRect/>
          </a:stretch>
        </p:blipFill>
        <p:spPr>
          <a:xfrm>
            <a:off x="6308584" y="2194601"/>
            <a:ext cx="5883416" cy="364014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Espace réservé du contenu 3"/>
          <p:cNvSpPr>
            <a:spLocks noGrp="1"/>
          </p:cNvSpPr>
          <p:nvPr>
            <p:ph idx="1"/>
          </p:nvPr>
        </p:nvSpPr>
        <p:spPr bwMode="auto">
          <a:xfrm>
            <a:off x="1058780" y="1268730"/>
            <a:ext cx="10799544" cy="4621931"/>
          </a:xfrm>
        </p:spPr>
        <p:txBody>
          <a:bodyPr>
            <a:normAutofit/>
          </a:bodyPr>
          <a:lstStyle/>
          <a:p>
            <a:pPr marL="0" indent="0" algn="just">
              <a:lnSpc>
                <a:spcPct val="150000"/>
              </a:lnSpc>
              <a:defRPr/>
            </a:pPr>
            <a:r>
              <a:rPr lang="fr-FR" dirty="0" smtClean="0"/>
              <a:t> 2 </a:t>
            </a:r>
            <a:r>
              <a:rPr lang="fr-FR" dirty="0"/>
              <a:t>enseignants dans une </a:t>
            </a:r>
            <a:r>
              <a:rPr lang="fr-FR" b="1" u="sng" dirty="0"/>
              <a:t>même salle informatique </a:t>
            </a:r>
            <a:r>
              <a:rPr lang="fr-FR" dirty="0"/>
              <a:t>de  30 étudiants, </a:t>
            </a:r>
            <a:r>
              <a:rPr lang="fr-FR" dirty="0" smtClean="0"/>
              <a:t>2 h/semaine </a:t>
            </a:r>
            <a:r>
              <a:rPr lang="fr-FR" dirty="0"/>
              <a:t>en coens.  Physique-STI et </a:t>
            </a:r>
            <a:r>
              <a:rPr lang="fr-FR" dirty="0" smtClean="0"/>
              <a:t>1 h/semaine </a:t>
            </a:r>
            <a:r>
              <a:rPr lang="fr-FR" dirty="0"/>
              <a:t>en coens. Mathématiques-STI</a:t>
            </a:r>
          </a:p>
          <a:p>
            <a:pPr marL="0" indent="0" algn="just">
              <a:lnSpc>
                <a:spcPct val="150000"/>
              </a:lnSpc>
              <a:defRPr/>
            </a:pPr>
            <a:r>
              <a:rPr lang="fr-FR" dirty="0"/>
              <a:t> Chaque activité est développée en prenant en compte les différentes compétences à développer chez l’étudiant dans les 3 domaines Physique-STI-Mathématiques</a:t>
            </a:r>
          </a:p>
          <a:p>
            <a:pPr marL="0" indent="0" algn="just">
              <a:lnSpc>
                <a:spcPct val="150000"/>
              </a:lnSpc>
              <a:defRPr/>
            </a:pPr>
            <a:r>
              <a:rPr lang="fr-FR" dirty="0" smtClean="0"/>
              <a:t> Modalités </a:t>
            </a:r>
            <a:r>
              <a:rPr lang="fr-FR" dirty="0"/>
              <a:t>pédagogiques à varier selon le co-enseignement et/ou l’activité:</a:t>
            </a:r>
          </a:p>
          <a:p>
            <a:pPr marL="400050" lvl="1" indent="0" algn="ctr">
              <a:lnSpc>
                <a:spcPct val="150000"/>
              </a:lnSpc>
              <a:defRPr/>
            </a:pPr>
            <a:r>
              <a:rPr lang="fr-FR" dirty="0" smtClean="0"/>
              <a:t> L’un enseigne, l’autre en appui</a:t>
            </a:r>
          </a:p>
          <a:p>
            <a:pPr marL="400050" lvl="1" indent="0" algn="ctr">
              <a:lnSpc>
                <a:spcPct val="150000"/>
              </a:lnSpc>
              <a:defRPr/>
            </a:pPr>
            <a:r>
              <a:rPr lang="fr-FR" dirty="0" smtClean="0"/>
              <a:t> En atelier</a:t>
            </a:r>
          </a:p>
          <a:p>
            <a:pPr marL="400050" lvl="1" indent="0" algn="ctr">
              <a:lnSpc>
                <a:spcPct val="150000"/>
              </a:lnSpc>
              <a:defRPr/>
            </a:pPr>
            <a:r>
              <a:rPr lang="fr-FR" dirty="0" smtClean="0"/>
              <a:t> En </a:t>
            </a:r>
            <a:r>
              <a:rPr lang="fr-FR" dirty="0"/>
              <a:t>tandem</a:t>
            </a:r>
          </a:p>
          <a:p>
            <a:pPr marL="400050" lvl="1" indent="0" algn="ctr">
              <a:lnSpc>
                <a:spcPct val="150000"/>
              </a:lnSpc>
              <a:defRPr/>
            </a:pPr>
            <a:r>
              <a:rPr lang="fr-FR" dirty="0" smtClean="0"/>
              <a:t> Différencié</a:t>
            </a:r>
            <a:endParaRPr lang="fr-FR" dirty="0"/>
          </a:p>
          <a:p>
            <a:pPr marL="400050" lvl="1" indent="0" algn="just">
              <a:lnSpc>
                <a:spcPct val="150000"/>
              </a:lnSpc>
              <a:buNone/>
              <a:defRPr/>
            </a:pPr>
            <a:endParaRPr lang="fr-FR" dirty="0"/>
          </a:p>
          <a:p>
            <a:pPr marL="400050" lvl="1" indent="0" algn="just">
              <a:lnSpc>
                <a:spcPct val="150000"/>
              </a:lnSpc>
              <a:defRPr/>
            </a:pPr>
            <a:endParaRPr dirty="0"/>
          </a:p>
        </p:txBody>
      </p:sp>
      <p:sp>
        <p:nvSpPr>
          <p:cNvPr id="3" name="Titre 2"/>
          <p:cNvSpPr>
            <a:spLocks noGrp="1"/>
          </p:cNvSpPr>
          <p:nvPr>
            <p:ph type="title"/>
          </p:nvPr>
        </p:nvSpPr>
        <p:spPr bwMode="auto">
          <a:xfrm>
            <a:off x="1617044" y="693018"/>
            <a:ext cx="10574957" cy="575711"/>
          </a:xfrm>
        </p:spPr>
        <p:txBody>
          <a:bodyPr>
            <a:normAutofit/>
          </a:bodyPr>
          <a:lstStyle/>
          <a:p>
            <a:pPr>
              <a:defRPr/>
            </a:pPr>
            <a:r>
              <a:rPr lang="fr-FR" sz="2800" b="1" dirty="0"/>
              <a:t>Démarche pédagogique </a:t>
            </a:r>
          </a:p>
        </p:txBody>
      </p:sp>
      <p:cxnSp>
        <p:nvCxnSpPr>
          <p:cNvPr id="6" name="Connecteur droit avec flèche 5"/>
          <p:cNvCxnSpPr/>
          <p:nvPr/>
        </p:nvCxnSpPr>
        <p:spPr>
          <a:xfrm rot="5400000">
            <a:off x="3743502" y="4738002"/>
            <a:ext cx="1966822" cy="3450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3923020" y="3619847"/>
            <a:ext cx="461665" cy="2270814"/>
          </a:xfrm>
          <a:prstGeom prst="rect">
            <a:avLst/>
          </a:prstGeom>
          <a:solidFill>
            <a:schemeClr val="accent2">
              <a:lumMod val="40000"/>
              <a:lumOff val="60000"/>
            </a:schemeClr>
          </a:solidFill>
          <a:ln>
            <a:solidFill>
              <a:schemeClr val="accent1"/>
            </a:solidFill>
          </a:ln>
        </p:spPr>
        <p:txBody>
          <a:bodyPr vert="vert270" wrap="none" rtlCol="0">
            <a:spAutoFit/>
          </a:bodyPr>
          <a:lstStyle/>
          <a:p>
            <a:r>
              <a:rPr lang="fr-FR" dirty="0"/>
              <a:t>Travail préparatoire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597794" y="624110"/>
            <a:ext cx="10594205" cy="646425"/>
          </a:xfrm>
        </p:spPr>
        <p:txBody>
          <a:bodyPr>
            <a:normAutofit/>
          </a:bodyPr>
          <a:lstStyle/>
          <a:p>
            <a:pPr>
              <a:defRPr/>
            </a:pPr>
            <a:r>
              <a:rPr lang="fr-FR" sz="2800" b="1" dirty="0"/>
              <a:t>Méthode des points moyens</a:t>
            </a:r>
            <a:endParaRPr sz="2800" b="1" dirty="0"/>
          </a:p>
        </p:txBody>
      </p:sp>
      <p:pic>
        <p:nvPicPr>
          <p:cNvPr id="5" name="Image 4">
            <a:extLst>
              <a:ext uri="{FF2B5EF4-FFF2-40B4-BE49-F238E27FC236}">
                <a16:creationId xmlns:a16="http://schemas.microsoft.com/office/drawing/2014/main" id="{71252C72-EAA6-6F70-DCB7-3F4A025B5CCA}"/>
              </a:ext>
            </a:extLst>
          </p:cNvPr>
          <p:cNvPicPr>
            <a:picLocks noChangeAspect="1"/>
          </p:cNvPicPr>
          <p:nvPr/>
        </p:nvPicPr>
        <p:blipFill>
          <a:blip r:embed="rId2"/>
          <a:stretch>
            <a:fillRect/>
          </a:stretch>
        </p:blipFill>
        <p:spPr>
          <a:xfrm>
            <a:off x="2592925" y="1466294"/>
            <a:ext cx="8379875" cy="5180437"/>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597794" y="624110"/>
            <a:ext cx="10594205" cy="646425"/>
          </a:xfrm>
        </p:spPr>
        <p:txBody>
          <a:bodyPr>
            <a:normAutofit/>
          </a:bodyPr>
          <a:lstStyle/>
          <a:p>
            <a:pPr>
              <a:defRPr/>
            </a:pPr>
            <a:r>
              <a:rPr lang="fr-FR" sz="2800" b="1" dirty="0"/>
              <a:t>Méthode des moindres carrés</a:t>
            </a:r>
            <a:endParaRPr sz="2800" b="1" dirty="0"/>
          </a:p>
        </p:txBody>
      </p:sp>
      <p:pic>
        <p:nvPicPr>
          <p:cNvPr id="5" name="Image 4">
            <a:extLst>
              <a:ext uri="{FF2B5EF4-FFF2-40B4-BE49-F238E27FC236}">
                <a16:creationId xmlns:a16="http://schemas.microsoft.com/office/drawing/2014/main" id="{BBF129EB-E4CC-35CB-8A3C-D5000E04C2D8}"/>
              </a:ext>
            </a:extLst>
          </p:cNvPr>
          <p:cNvPicPr>
            <a:picLocks noChangeAspect="1"/>
          </p:cNvPicPr>
          <p:nvPr/>
        </p:nvPicPr>
        <p:blipFill>
          <a:blip r:embed="rId2"/>
          <a:stretch>
            <a:fillRect/>
          </a:stretch>
        </p:blipFill>
        <p:spPr>
          <a:xfrm>
            <a:off x="2592925" y="1586036"/>
            <a:ext cx="7911789" cy="500492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2589212" y="2935704"/>
            <a:ext cx="8915399" cy="591845"/>
          </a:xfrm>
        </p:spPr>
        <p:txBody>
          <a:bodyPr>
            <a:normAutofit/>
          </a:bodyPr>
          <a:lstStyle/>
          <a:p>
            <a:pPr>
              <a:defRPr/>
            </a:pPr>
            <a:r>
              <a:rPr lang="fr-FR" sz="3200" dirty="0"/>
              <a:t>Gestion nomade d’un bassin d’ornement </a:t>
            </a:r>
            <a:endParaRPr sz="3200" dirty="0"/>
          </a:p>
        </p:txBody>
      </p:sp>
      <p:pic>
        <p:nvPicPr>
          <p:cNvPr id="4" name="Image 3"/>
          <p:cNvPicPr>
            <a:picLocks noChangeAspect="1"/>
          </p:cNvPicPr>
          <p:nvPr/>
        </p:nvPicPr>
        <p:blipFill>
          <a:blip r:embed="rId2"/>
          <a:stretch/>
        </p:blipFill>
        <p:spPr bwMode="auto">
          <a:xfrm>
            <a:off x="1351476" y="4180137"/>
            <a:ext cx="2991004" cy="1943199"/>
          </a:xfrm>
          <a:prstGeom prst="rect">
            <a:avLst/>
          </a:prstGeom>
        </p:spPr>
      </p:pic>
      <p:pic>
        <p:nvPicPr>
          <p:cNvPr id="5" name="Image 4"/>
          <p:cNvPicPr>
            <a:picLocks noChangeAspect="1"/>
          </p:cNvPicPr>
          <p:nvPr/>
        </p:nvPicPr>
        <p:blipFill>
          <a:blip r:embed="rId3"/>
          <a:stretch/>
        </p:blipFill>
        <p:spPr bwMode="auto">
          <a:xfrm>
            <a:off x="4648122" y="4602845"/>
            <a:ext cx="3035456" cy="2171812"/>
          </a:xfrm>
          <a:prstGeom prst="rect">
            <a:avLst/>
          </a:prstGeom>
        </p:spPr>
      </p:pic>
      <p:sp>
        <p:nvSpPr>
          <p:cNvPr id="6" name="Ellipse 5"/>
          <p:cNvSpPr/>
          <p:nvPr/>
        </p:nvSpPr>
        <p:spPr bwMode="auto">
          <a:xfrm>
            <a:off x="838198" y="348343"/>
            <a:ext cx="3331029"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3200" b="1"/>
              <a:t>Exemple 2</a:t>
            </a:r>
            <a:endParaRPr/>
          </a:p>
        </p:txBody>
      </p:sp>
      <p:pic>
        <p:nvPicPr>
          <p:cNvPr id="8" name="Image 7"/>
          <p:cNvPicPr>
            <a:picLocks noChangeAspect="1"/>
          </p:cNvPicPr>
          <p:nvPr/>
        </p:nvPicPr>
        <p:blipFill>
          <a:blip r:embed="rId4"/>
          <a:stretch/>
        </p:blipFill>
        <p:spPr bwMode="auto">
          <a:xfrm>
            <a:off x="8109870" y="3527550"/>
            <a:ext cx="3174080" cy="251970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1"/>
          <p:cNvSpPr>
            <a:spLocks noGrp="1"/>
          </p:cNvSpPr>
          <p:nvPr>
            <p:ph type="title"/>
          </p:nvPr>
        </p:nvSpPr>
        <p:spPr bwMode="auto">
          <a:xfrm>
            <a:off x="1478564" y="616017"/>
            <a:ext cx="10713436" cy="607632"/>
          </a:xfrm>
        </p:spPr>
        <p:txBody>
          <a:bodyPr>
            <a:normAutofit/>
          </a:bodyPr>
          <a:lstStyle/>
          <a:p>
            <a:pPr>
              <a:defRPr/>
            </a:pPr>
            <a:r>
              <a:rPr lang="fr-FR" sz="2800" b="1" dirty="0"/>
              <a:t>Chambre de filtration biologique </a:t>
            </a:r>
            <a:r>
              <a:rPr lang="fr-FR" sz="2800" b="1" dirty="0" smtClean="0"/>
              <a:t>communicante</a:t>
            </a:r>
            <a:endParaRPr sz="3200" b="1" dirty="0"/>
          </a:p>
        </p:txBody>
      </p:sp>
      <p:sp>
        <p:nvSpPr>
          <p:cNvPr id="3" name="Espace réservé du texte 2"/>
          <p:cNvSpPr>
            <a:spLocks noGrp="1"/>
          </p:cNvSpPr>
          <p:nvPr>
            <p:ph type="body" idx="1"/>
          </p:nvPr>
        </p:nvSpPr>
        <p:spPr bwMode="auto">
          <a:xfrm>
            <a:off x="3591174" y="1391171"/>
            <a:ext cx="4756083" cy="860400"/>
          </a:xfrm>
        </p:spPr>
        <p:txBody>
          <a:bodyPr/>
          <a:lstStyle/>
          <a:p>
            <a:pPr>
              <a:defRPr/>
            </a:pPr>
            <a:r>
              <a:rPr lang="fr-FR" b="1" dirty="0"/>
              <a:t>Contrôle de la température et du </a:t>
            </a:r>
            <a:r>
              <a:rPr lang="fr-FR" b="1" dirty="0" smtClean="0"/>
              <a:t>pH</a:t>
            </a:r>
            <a:endParaRPr dirty="0"/>
          </a:p>
          <a:p>
            <a:pPr>
              <a:defRPr/>
            </a:pPr>
            <a:endParaRPr lang="fr-FR" b="1" dirty="0"/>
          </a:p>
          <a:p>
            <a:pPr>
              <a:defRPr/>
            </a:pPr>
            <a:endParaRPr lang="fr-FR" b="1" dirty="0"/>
          </a:p>
          <a:p>
            <a:pPr>
              <a:defRPr/>
            </a:pPr>
            <a:endParaRPr lang="fr-FR" b="1" dirty="0"/>
          </a:p>
        </p:txBody>
      </p:sp>
      <p:pic>
        <p:nvPicPr>
          <p:cNvPr id="8" name="Image 7"/>
          <p:cNvPicPr>
            <a:picLocks noChangeAspect="1"/>
          </p:cNvPicPr>
          <p:nvPr/>
        </p:nvPicPr>
        <p:blipFill>
          <a:blip r:embed="rId2"/>
          <a:stretch/>
        </p:blipFill>
        <p:spPr bwMode="auto">
          <a:xfrm>
            <a:off x="2074993" y="2142101"/>
            <a:ext cx="3242215" cy="2573797"/>
          </a:xfrm>
          <a:prstGeom prst="rect">
            <a:avLst/>
          </a:prstGeom>
        </p:spPr>
      </p:pic>
      <p:pic>
        <p:nvPicPr>
          <p:cNvPr id="9" name="Image 8"/>
          <p:cNvPicPr>
            <a:picLocks noChangeAspect="1"/>
          </p:cNvPicPr>
          <p:nvPr/>
        </p:nvPicPr>
        <p:blipFill>
          <a:blip r:embed="rId3"/>
          <a:stretch/>
        </p:blipFill>
        <p:spPr bwMode="auto">
          <a:xfrm>
            <a:off x="6833389" y="2142101"/>
            <a:ext cx="3912661" cy="2573797"/>
          </a:xfrm>
          <a:prstGeom prst="rect">
            <a:avLst/>
          </a:prstGeom>
        </p:spPr>
      </p:pic>
      <p:sp>
        <p:nvSpPr>
          <p:cNvPr id="10" name="Espace réservé du texte 2"/>
          <p:cNvSpPr txBox="1"/>
          <p:nvPr/>
        </p:nvSpPr>
        <p:spPr bwMode="auto">
          <a:xfrm>
            <a:off x="3696101" y="5107290"/>
            <a:ext cx="5348420" cy="1750710"/>
          </a:xfrm>
          <a:prstGeom prst="rect">
            <a:avLst/>
          </a:prstGeom>
        </p:spPr>
        <p:txBody>
          <a:bodyPr vert="horz" lIns="91440" tIns="45720" rIns="91440" bIns="45720" rtlCol="0" anchor="t">
            <a:normAutofit fontScale="25000" lnSpcReduction="20000"/>
          </a:bodyPr>
          <a:lstStyle>
            <a:lvl1pPr marL="0" indent="0" algn="l" defTabSz="457200">
              <a:spcBef>
                <a:spcPts val="1000"/>
              </a:spcBef>
              <a:spcAft>
                <a:spcPts val="0"/>
              </a:spcAft>
              <a:buClr>
                <a:schemeClr val="accent1"/>
              </a:buClr>
              <a:buFont typeface="Wingdings 3"/>
              <a:buNone/>
              <a:defRPr sz="2000">
                <a:solidFill>
                  <a:schemeClr val="tx1">
                    <a:lumMod val="65000"/>
                    <a:lumOff val="35000"/>
                  </a:schemeClr>
                </a:solidFill>
                <a:latin typeface="+mn-lt"/>
                <a:ea typeface="+mn-ea"/>
                <a:cs typeface="+mn-cs"/>
              </a:defRPr>
            </a:lvl1pPr>
            <a:lvl2pPr marL="457200" indent="0" algn="l" defTabSz="457200">
              <a:spcBef>
                <a:spcPts val="1000"/>
              </a:spcBef>
              <a:spcAft>
                <a:spcPts val="0"/>
              </a:spcAft>
              <a:buClr>
                <a:schemeClr val="accent1"/>
              </a:buClr>
              <a:buFont typeface="Wingdings 3"/>
              <a:buNone/>
              <a:defRPr sz="1800">
                <a:solidFill>
                  <a:schemeClr val="tx1">
                    <a:tint val="75000"/>
                  </a:schemeClr>
                </a:solidFill>
                <a:latin typeface="+mn-lt"/>
                <a:ea typeface="+mn-ea"/>
                <a:cs typeface="+mn-cs"/>
              </a:defRPr>
            </a:lvl2pPr>
            <a:lvl3pPr marL="914400" indent="0" algn="l" defTabSz="457200">
              <a:spcBef>
                <a:spcPts val="1000"/>
              </a:spcBef>
              <a:spcAft>
                <a:spcPts val="0"/>
              </a:spcAft>
              <a:buClr>
                <a:schemeClr val="accent1"/>
              </a:buClr>
              <a:buFont typeface="Wingdings 3"/>
              <a:buNone/>
              <a:defRPr sz="1600">
                <a:solidFill>
                  <a:schemeClr val="tx1">
                    <a:tint val="75000"/>
                  </a:schemeClr>
                </a:solidFill>
                <a:latin typeface="+mn-lt"/>
                <a:ea typeface="+mn-ea"/>
                <a:cs typeface="+mn-cs"/>
              </a:defRPr>
            </a:lvl3pPr>
            <a:lvl4pPr marL="13716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4pPr>
            <a:lvl5pPr marL="18288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5pPr>
            <a:lvl6pPr marL="22860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6pPr>
            <a:lvl7pPr marL="27432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7pPr>
            <a:lvl8pPr marL="32004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8pPr>
            <a:lvl9pPr marL="3657600" indent="0" algn="l" defTabSz="457200">
              <a:spcBef>
                <a:spcPts val="1000"/>
              </a:spcBef>
              <a:spcAft>
                <a:spcPts val="0"/>
              </a:spcAft>
              <a:buClr>
                <a:schemeClr val="accent1"/>
              </a:buClr>
              <a:buFont typeface="Wingdings 3"/>
              <a:buNone/>
              <a:defRPr sz="1400">
                <a:solidFill>
                  <a:schemeClr val="tx1">
                    <a:tint val="75000"/>
                  </a:schemeClr>
                </a:solidFill>
                <a:latin typeface="+mn-lt"/>
                <a:ea typeface="+mn-ea"/>
                <a:cs typeface="+mn-cs"/>
              </a:defRPr>
            </a:lvl9pPr>
          </a:lstStyle>
          <a:p>
            <a:pPr marL="342900" indent="-342900">
              <a:buFont typeface="Arial"/>
              <a:buChar char="•"/>
              <a:defRPr/>
            </a:pPr>
            <a:r>
              <a:rPr lang="fr-FR" sz="7200" b="1" dirty="0"/>
              <a:t>Distribution de bactéries </a:t>
            </a:r>
            <a:endParaRPr sz="7200" dirty="0"/>
          </a:p>
          <a:p>
            <a:pPr marL="342900" indent="-342900">
              <a:buFont typeface="Arial"/>
              <a:buChar char="•"/>
              <a:defRPr/>
            </a:pPr>
            <a:r>
              <a:rPr lang="fr-FR" sz="7200" b="1" dirty="0"/>
              <a:t>Chauffage de la chambre de filtration</a:t>
            </a:r>
            <a:endParaRPr sz="7200" dirty="0"/>
          </a:p>
          <a:p>
            <a:pPr marL="342900" indent="-342900">
              <a:buFont typeface="Arial"/>
              <a:buChar char="•"/>
              <a:defRPr/>
            </a:pPr>
            <a:r>
              <a:rPr lang="fr-FR" sz="7200" b="1" dirty="0"/>
              <a:t>Oxygénation par bulleur</a:t>
            </a:r>
            <a:endParaRPr sz="7200" dirty="0"/>
          </a:p>
          <a:p>
            <a:pPr marL="342900" indent="-342900">
              <a:buFont typeface="Arial"/>
              <a:buChar char="•"/>
              <a:defRPr/>
            </a:pPr>
            <a:r>
              <a:rPr lang="fr-FR" sz="7200" b="1" dirty="0"/>
              <a:t>Ajout de CO2 ou de bicarbonate de soude</a:t>
            </a:r>
            <a:endParaRPr sz="7200" dirty="0"/>
          </a:p>
          <a:p>
            <a:pPr>
              <a:defRPr/>
            </a:pPr>
            <a:endParaRPr lang="fr-FR" b="1" dirty="0"/>
          </a:p>
          <a:p>
            <a:pPr>
              <a:defRPr/>
            </a:pPr>
            <a:endParaRPr lang="fr-FR" b="1" dirty="0"/>
          </a:p>
          <a:p>
            <a:pPr>
              <a:defRPr/>
            </a:pPr>
            <a:endParaRPr lang="fr-FR"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23332" y="702643"/>
            <a:ext cx="10568667" cy="490459"/>
          </a:xfrm>
        </p:spPr>
        <p:txBody>
          <a:bodyPr>
            <a:noAutofit/>
          </a:bodyPr>
          <a:lstStyle/>
          <a:p>
            <a:pPr>
              <a:defRPr/>
            </a:pPr>
            <a:r>
              <a:rPr lang="fr-FR" sz="2800" b="1" dirty="0"/>
              <a:t>Attendus du </a:t>
            </a:r>
            <a:r>
              <a:rPr lang="fr-FR" sz="2800" b="1" dirty="0" smtClean="0"/>
              <a:t>système</a:t>
            </a:r>
            <a:r>
              <a:rPr lang="fr-FR" sz="2800" b="1" dirty="0"/>
              <a:t/>
            </a:r>
            <a:br>
              <a:rPr lang="fr-FR" sz="2800" b="1" dirty="0"/>
            </a:br>
            <a:endParaRPr sz="2800" b="1" dirty="0"/>
          </a:p>
        </p:txBody>
      </p:sp>
      <p:pic>
        <p:nvPicPr>
          <p:cNvPr id="4" name="Image 3"/>
          <p:cNvPicPr>
            <a:picLocks noChangeAspect="1"/>
          </p:cNvPicPr>
          <p:nvPr/>
        </p:nvPicPr>
        <p:blipFill>
          <a:blip r:embed="rId2"/>
          <a:stretch/>
        </p:blipFill>
        <p:spPr bwMode="auto">
          <a:xfrm>
            <a:off x="1231733" y="2122737"/>
            <a:ext cx="2991004" cy="1943199"/>
          </a:xfrm>
          <a:prstGeom prst="rect">
            <a:avLst/>
          </a:prstGeom>
        </p:spPr>
      </p:pic>
      <p:pic>
        <p:nvPicPr>
          <p:cNvPr id="6" name="Image 5"/>
          <p:cNvPicPr>
            <a:picLocks noChangeAspect="1"/>
          </p:cNvPicPr>
          <p:nvPr/>
        </p:nvPicPr>
        <p:blipFill>
          <a:blip r:embed="rId3"/>
          <a:stretch/>
        </p:blipFill>
        <p:spPr bwMode="auto">
          <a:xfrm>
            <a:off x="10021964" y="2093325"/>
            <a:ext cx="1876605" cy="4197927"/>
          </a:xfrm>
          <a:prstGeom prst="rect">
            <a:avLst/>
          </a:prstGeom>
        </p:spPr>
      </p:pic>
      <p:sp>
        <p:nvSpPr>
          <p:cNvPr id="7" name="ZoneTexte 6"/>
          <p:cNvSpPr txBox="1"/>
          <p:nvPr/>
        </p:nvSpPr>
        <p:spPr bwMode="auto">
          <a:xfrm>
            <a:off x="4655853" y="2357776"/>
            <a:ext cx="4932994" cy="3139321"/>
          </a:xfrm>
          <a:prstGeom prst="rect">
            <a:avLst/>
          </a:prstGeom>
          <a:noFill/>
        </p:spPr>
        <p:txBody>
          <a:bodyPr wrap="square">
            <a:spAutoFit/>
          </a:bodyPr>
          <a:lstStyle/>
          <a:p>
            <a:pPr>
              <a:defRPr/>
            </a:pPr>
            <a:r>
              <a:rPr lang="fr-FR" dirty="0"/>
              <a:t>Afficher les informations de la chambre de filtration et automatiser l’allumage de </a:t>
            </a:r>
            <a:r>
              <a:rPr lang="fr-FR" dirty="0" smtClean="0"/>
              <a:t>l’éclairage</a:t>
            </a:r>
          </a:p>
          <a:p>
            <a:pPr>
              <a:defRPr/>
            </a:pPr>
            <a:endParaRPr lang="fr-FR" dirty="0"/>
          </a:p>
          <a:p>
            <a:pPr>
              <a:defRPr/>
            </a:pPr>
            <a:r>
              <a:rPr lang="fr-FR" dirty="0" smtClean="0"/>
              <a:t>→ Le </a:t>
            </a:r>
            <a:r>
              <a:rPr lang="fr-FR" b="1" dirty="0"/>
              <a:t>Dashboard</a:t>
            </a:r>
            <a:r>
              <a:rPr lang="fr-FR" dirty="0"/>
              <a:t> devra afficher </a:t>
            </a:r>
            <a:r>
              <a:rPr lang="fr-FR" dirty="0" smtClean="0"/>
              <a:t>:</a:t>
            </a:r>
            <a:endParaRPr lang="fr-FR" dirty="0"/>
          </a:p>
          <a:p>
            <a:pPr marL="285750" indent="-285750">
              <a:buFont typeface="Arial"/>
              <a:buChar char="•"/>
              <a:defRPr/>
            </a:pPr>
            <a:r>
              <a:rPr lang="fr-FR" dirty="0"/>
              <a:t>Le </a:t>
            </a:r>
            <a:r>
              <a:rPr lang="fr-FR" b="1" dirty="0"/>
              <a:t>niveau d’eau </a:t>
            </a:r>
            <a:r>
              <a:rPr lang="fr-FR" dirty="0"/>
              <a:t>actuel (en %)</a:t>
            </a:r>
            <a:endParaRPr dirty="0"/>
          </a:p>
          <a:p>
            <a:pPr marL="285750" indent="-285750">
              <a:buFont typeface="Arial"/>
              <a:buChar char="•"/>
              <a:defRPr/>
            </a:pPr>
            <a:r>
              <a:rPr lang="fr-FR" dirty="0"/>
              <a:t>La </a:t>
            </a:r>
            <a:r>
              <a:rPr lang="fr-FR" b="1" dirty="0"/>
              <a:t>température</a:t>
            </a:r>
            <a:r>
              <a:rPr lang="fr-FR" dirty="0"/>
              <a:t> mesurée dans le filtre (en °C)</a:t>
            </a:r>
            <a:endParaRPr dirty="0"/>
          </a:p>
          <a:p>
            <a:pPr marL="285750" indent="-285750">
              <a:buFont typeface="Arial"/>
              <a:buChar char="•"/>
              <a:defRPr/>
            </a:pPr>
            <a:r>
              <a:rPr lang="fr-FR" dirty="0"/>
              <a:t>Le </a:t>
            </a:r>
            <a:r>
              <a:rPr lang="fr-FR" b="1" dirty="0"/>
              <a:t>pH</a:t>
            </a:r>
            <a:r>
              <a:rPr lang="fr-FR" dirty="0"/>
              <a:t> mesuré</a:t>
            </a:r>
            <a:endParaRPr dirty="0"/>
          </a:p>
          <a:p>
            <a:pPr marL="285750" indent="-285750">
              <a:buFont typeface="Arial"/>
              <a:buChar char="•"/>
              <a:defRPr/>
            </a:pPr>
            <a:r>
              <a:rPr lang="fr-FR" dirty="0"/>
              <a:t>Les </a:t>
            </a:r>
            <a:r>
              <a:rPr lang="fr-FR" b="1" dirty="0"/>
              <a:t>alertes</a:t>
            </a:r>
            <a:endParaRPr dirty="0"/>
          </a:p>
          <a:p>
            <a:pPr marL="285750" indent="-285750">
              <a:buFont typeface="Arial"/>
              <a:buChar char="•"/>
              <a:defRPr/>
            </a:pPr>
            <a:r>
              <a:rPr lang="fr-FR" dirty="0"/>
              <a:t>L’état de </a:t>
            </a:r>
            <a:r>
              <a:rPr lang="fr-FR" dirty="0" smtClean="0"/>
              <a:t>l’éclairage</a:t>
            </a:r>
            <a:endParaRPr dirty="0"/>
          </a:p>
        </p:txBody>
      </p:sp>
      <p:pic>
        <p:nvPicPr>
          <p:cNvPr id="12" name="Image 11"/>
          <p:cNvPicPr>
            <a:picLocks noChangeAspect="1"/>
          </p:cNvPicPr>
          <p:nvPr/>
        </p:nvPicPr>
        <p:blipFill>
          <a:blip r:embed="rId4"/>
          <a:stretch/>
        </p:blipFill>
        <p:spPr bwMode="auto">
          <a:xfrm>
            <a:off x="1231733" y="4373861"/>
            <a:ext cx="3035456" cy="217181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28" name="Picture 4" descr="Capteur de luminosité - Arduino - Mataucarre"/>
          <p:cNvPicPr>
            <a:picLocks noChangeAspect="1" noChangeArrowheads="1"/>
          </p:cNvPicPr>
          <p:nvPr/>
        </p:nvPicPr>
        <p:blipFill>
          <a:blip r:embed="rId2"/>
          <a:stretch/>
        </p:blipFill>
        <p:spPr bwMode="auto">
          <a:xfrm>
            <a:off x="1459481" y="5059887"/>
            <a:ext cx="1021722" cy="1165340"/>
          </a:xfrm>
          <a:prstGeom prst="rect">
            <a:avLst/>
          </a:prstGeom>
          <a:noFill/>
        </p:spPr>
      </p:pic>
      <p:sp>
        <p:nvSpPr>
          <p:cNvPr id="3" name="Titre 2"/>
          <p:cNvSpPr>
            <a:spLocks noGrp="1"/>
          </p:cNvSpPr>
          <p:nvPr>
            <p:ph type="title"/>
          </p:nvPr>
        </p:nvSpPr>
        <p:spPr bwMode="auto">
          <a:xfrm>
            <a:off x="1588167" y="671514"/>
            <a:ext cx="10603833" cy="613071"/>
          </a:xfrm>
        </p:spPr>
        <p:txBody>
          <a:bodyPr>
            <a:normAutofit/>
          </a:bodyPr>
          <a:lstStyle/>
          <a:p>
            <a:pPr>
              <a:defRPr/>
            </a:pPr>
            <a:r>
              <a:rPr lang="fr-FR" sz="2800" b="1" dirty="0"/>
              <a:t>Synoptique du </a:t>
            </a:r>
            <a:r>
              <a:rPr lang="fr-FR" sz="2800" b="1" dirty="0" smtClean="0"/>
              <a:t>système</a:t>
            </a:r>
            <a:endParaRPr sz="3200" dirty="0"/>
          </a:p>
        </p:txBody>
      </p:sp>
      <p:pic>
        <p:nvPicPr>
          <p:cNvPr id="4" name="Image 3"/>
          <p:cNvPicPr>
            <a:picLocks noChangeAspect="1"/>
          </p:cNvPicPr>
          <p:nvPr/>
        </p:nvPicPr>
        <p:blipFill>
          <a:blip r:embed="rId3"/>
          <a:stretch/>
        </p:blipFill>
        <p:spPr bwMode="auto">
          <a:xfrm>
            <a:off x="7111895" y="2566963"/>
            <a:ext cx="1771741" cy="2876698"/>
          </a:xfrm>
          <a:prstGeom prst="rect">
            <a:avLst/>
          </a:prstGeom>
        </p:spPr>
      </p:pic>
      <p:pic>
        <p:nvPicPr>
          <p:cNvPr id="5" name="Picture 2"/>
          <p:cNvPicPr>
            <a:picLocks noChangeAspect="1" noChangeArrowheads="1"/>
          </p:cNvPicPr>
          <p:nvPr/>
        </p:nvPicPr>
        <p:blipFill>
          <a:blip r:embed="rId4"/>
          <a:stretch/>
        </p:blipFill>
        <p:spPr bwMode="auto">
          <a:xfrm>
            <a:off x="1671176" y="1588914"/>
            <a:ext cx="553961" cy="553961"/>
          </a:xfrm>
          <a:prstGeom prst="rect">
            <a:avLst/>
          </a:prstGeom>
          <a:noFill/>
        </p:spPr>
      </p:pic>
      <p:pic>
        <p:nvPicPr>
          <p:cNvPr id="6" name="Image 5"/>
          <p:cNvPicPr>
            <a:picLocks noChangeAspect="1"/>
          </p:cNvPicPr>
          <p:nvPr/>
        </p:nvPicPr>
        <p:blipFill>
          <a:blip r:embed="rId5"/>
          <a:stretch/>
        </p:blipFill>
        <p:spPr bwMode="auto">
          <a:xfrm>
            <a:off x="10093856" y="1017377"/>
            <a:ext cx="1568531" cy="1073205"/>
          </a:xfrm>
          <a:prstGeom prst="rect">
            <a:avLst/>
          </a:prstGeom>
        </p:spPr>
      </p:pic>
      <p:pic>
        <p:nvPicPr>
          <p:cNvPr id="7" name="Image 6"/>
          <p:cNvPicPr>
            <a:picLocks noChangeAspect="1"/>
          </p:cNvPicPr>
          <p:nvPr/>
        </p:nvPicPr>
        <p:blipFill>
          <a:blip r:embed="rId6"/>
          <a:stretch/>
        </p:blipFill>
        <p:spPr bwMode="auto">
          <a:xfrm>
            <a:off x="10100365" y="3087795"/>
            <a:ext cx="1659867" cy="3713090"/>
          </a:xfrm>
          <a:prstGeom prst="rect">
            <a:avLst/>
          </a:prstGeom>
        </p:spPr>
      </p:pic>
      <p:pic>
        <p:nvPicPr>
          <p:cNvPr id="8" name="Image 7"/>
          <p:cNvPicPr>
            <a:picLocks noChangeAspect="1"/>
          </p:cNvPicPr>
          <p:nvPr/>
        </p:nvPicPr>
        <p:blipFill>
          <a:blip r:embed="rId7"/>
          <a:stretch/>
        </p:blipFill>
        <p:spPr bwMode="auto">
          <a:xfrm>
            <a:off x="1671029" y="2494896"/>
            <a:ext cx="485575" cy="830983"/>
          </a:xfrm>
          <a:prstGeom prst="rect">
            <a:avLst/>
          </a:prstGeom>
        </p:spPr>
      </p:pic>
      <p:pic>
        <p:nvPicPr>
          <p:cNvPr id="9" name="Picture 4"/>
          <p:cNvPicPr>
            <a:picLocks noChangeAspect="1" noChangeArrowheads="1"/>
          </p:cNvPicPr>
          <p:nvPr/>
        </p:nvPicPr>
        <p:blipFill>
          <a:blip r:embed="rId8"/>
          <a:stretch/>
        </p:blipFill>
        <p:spPr bwMode="auto">
          <a:xfrm>
            <a:off x="1658185" y="3789075"/>
            <a:ext cx="526771" cy="731168"/>
          </a:xfrm>
          <a:prstGeom prst="rect">
            <a:avLst/>
          </a:prstGeom>
          <a:noFill/>
        </p:spPr>
      </p:pic>
      <p:sp>
        <p:nvSpPr>
          <p:cNvPr id="10" name="ZoneTexte 9"/>
          <p:cNvSpPr txBox="1"/>
          <p:nvPr/>
        </p:nvSpPr>
        <p:spPr bwMode="auto">
          <a:xfrm>
            <a:off x="1704986" y="2137523"/>
            <a:ext cx="615982" cy="307777"/>
          </a:xfrm>
          <a:prstGeom prst="rect">
            <a:avLst/>
          </a:prstGeom>
          <a:noFill/>
        </p:spPr>
        <p:txBody>
          <a:bodyPr wrap="square" rtlCol="0">
            <a:spAutoFit/>
          </a:bodyPr>
          <a:lstStyle/>
          <a:p>
            <a:pPr>
              <a:defRPr/>
            </a:pPr>
            <a:r>
              <a:rPr lang="fr-FR" sz="1400" b="1"/>
              <a:t>pH</a:t>
            </a:r>
            <a:endParaRPr/>
          </a:p>
        </p:txBody>
      </p:sp>
      <p:sp>
        <p:nvSpPr>
          <p:cNvPr id="11" name="ZoneTexte 10"/>
          <p:cNvSpPr txBox="1"/>
          <p:nvPr/>
        </p:nvSpPr>
        <p:spPr bwMode="auto">
          <a:xfrm>
            <a:off x="1406191" y="3403588"/>
            <a:ext cx="1500826" cy="307777"/>
          </a:xfrm>
          <a:prstGeom prst="rect">
            <a:avLst/>
          </a:prstGeom>
          <a:noFill/>
        </p:spPr>
        <p:txBody>
          <a:bodyPr wrap="square" rtlCol="0">
            <a:spAutoFit/>
          </a:bodyPr>
          <a:lstStyle/>
          <a:p>
            <a:pPr>
              <a:defRPr/>
            </a:pPr>
            <a:r>
              <a:rPr lang="fr-FR" sz="1400" b="1"/>
              <a:t>Température</a:t>
            </a:r>
            <a:endParaRPr/>
          </a:p>
        </p:txBody>
      </p:sp>
      <p:sp>
        <p:nvSpPr>
          <p:cNvPr id="12" name="ZoneTexte 11"/>
          <p:cNvSpPr txBox="1"/>
          <p:nvPr/>
        </p:nvSpPr>
        <p:spPr bwMode="auto">
          <a:xfrm>
            <a:off x="1406191" y="4693591"/>
            <a:ext cx="1500826" cy="307777"/>
          </a:xfrm>
          <a:prstGeom prst="rect">
            <a:avLst/>
          </a:prstGeom>
          <a:noFill/>
        </p:spPr>
        <p:txBody>
          <a:bodyPr wrap="square" rtlCol="0">
            <a:spAutoFit/>
          </a:bodyPr>
          <a:lstStyle/>
          <a:p>
            <a:pPr>
              <a:defRPr/>
            </a:pPr>
            <a:r>
              <a:rPr lang="fr-FR" sz="1400" b="1"/>
              <a:t>Niveau d’eau</a:t>
            </a:r>
            <a:endParaRPr/>
          </a:p>
        </p:txBody>
      </p:sp>
      <p:pic>
        <p:nvPicPr>
          <p:cNvPr id="13" name="Picture 6"/>
          <p:cNvPicPr>
            <a:picLocks noChangeAspect="1" noChangeArrowheads="1"/>
          </p:cNvPicPr>
          <p:nvPr/>
        </p:nvPicPr>
        <p:blipFill>
          <a:blip r:embed="rId9"/>
          <a:stretch/>
        </p:blipFill>
        <p:spPr bwMode="auto">
          <a:xfrm>
            <a:off x="3947421" y="3230004"/>
            <a:ext cx="1901207" cy="1449948"/>
          </a:xfrm>
          <a:prstGeom prst="rect">
            <a:avLst/>
          </a:prstGeom>
          <a:noFill/>
        </p:spPr>
      </p:pic>
      <p:sp>
        <p:nvSpPr>
          <p:cNvPr id="14" name="ZoneTexte 13"/>
          <p:cNvSpPr txBox="1"/>
          <p:nvPr/>
        </p:nvSpPr>
        <p:spPr bwMode="auto">
          <a:xfrm>
            <a:off x="4406604" y="4885232"/>
            <a:ext cx="1901206" cy="646331"/>
          </a:xfrm>
          <a:prstGeom prst="rect">
            <a:avLst/>
          </a:prstGeom>
          <a:noFill/>
        </p:spPr>
        <p:txBody>
          <a:bodyPr wrap="square" rtlCol="0">
            <a:spAutoFit/>
          </a:bodyPr>
          <a:lstStyle/>
          <a:p>
            <a:pPr>
              <a:defRPr/>
            </a:pPr>
            <a:r>
              <a:rPr lang="fr-FR" b="1"/>
              <a:t>ESP32-S2</a:t>
            </a:r>
            <a:endParaRPr/>
          </a:p>
          <a:p>
            <a:pPr>
              <a:defRPr/>
            </a:pPr>
            <a:r>
              <a:rPr lang="fr-FR" b="1"/>
              <a:t>(Client MQTT)</a:t>
            </a:r>
            <a:endParaRPr/>
          </a:p>
        </p:txBody>
      </p:sp>
      <p:sp>
        <p:nvSpPr>
          <p:cNvPr id="16" name="Flèche : droite 15"/>
          <p:cNvSpPr/>
          <p:nvPr/>
        </p:nvSpPr>
        <p:spPr bwMode="auto">
          <a:xfrm rot="1269644">
            <a:off x="2715038" y="2149326"/>
            <a:ext cx="909340" cy="98103"/>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Flèche : droite 18"/>
          <p:cNvSpPr/>
          <p:nvPr/>
        </p:nvSpPr>
        <p:spPr bwMode="auto">
          <a:xfrm>
            <a:off x="6010890" y="3840382"/>
            <a:ext cx="909340" cy="225002"/>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0" name="ZoneTexte 19"/>
          <p:cNvSpPr txBox="1"/>
          <p:nvPr/>
        </p:nvSpPr>
        <p:spPr bwMode="auto">
          <a:xfrm>
            <a:off x="6028876" y="3466696"/>
            <a:ext cx="1500826" cy="369332"/>
          </a:xfrm>
          <a:prstGeom prst="rect">
            <a:avLst/>
          </a:prstGeom>
          <a:noFill/>
        </p:spPr>
        <p:txBody>
          <a:bodyPr wrap="square" rtlCol="0">
            <a:spAutoFit/>
          </a:bodyPr>
          <a:lstStyle/>
          <a:p>
            <a:pPr>
              <a:defRPr/>
            </a:pPr>
            <a:r>
              <a:rPr lang="fr-FR" b="1"/>
              <a:t>TOPIC</a:t>
            </a:r>
            <a:endParaRPr/>
          </a:p>
        </p:txBody>
      </p:sp>
      <p:sp>
        <p:nvSpPr>
          <p:cNvPr id="21" name="Flèche : droite 20"/>
          <p:cNvSpPr/>
          <p:nvPr/>
        </p:nvSpPr>
        <p:spPr bwMode="auto">
          <a:xfrm rot="19099586">
            <a:off x="8843287" y="2022506"/>
            <a:ext cx="1189395" cy="237924"/>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2" name="Flèche : droite 21"/>
          <p:cNvSpPr/>
          <p:nvPr/>
        </p:nvSpPr>
        <p:spPr bwMode="auto">
          <a:xfrm rot="5400000">
            <a:off x="10491785" y="2512616"/>
            <a:ext cx="772672" cy="246041"/>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23" name="Image 22"/>
          <p:cNvPicPr>
            <a:picLocks noChangeAspect="1"/>
          </p:cNvPicPr>
          <p:nvPr/>
        </p:nvPicPr>
        <p:blipFill>
          <a:blip r:embed="rId10"/>
          <a:stretch/>
        </p:blipFill>
        <p:spPr bwMode="auto">
          <a:xfrm>
            <a:off x="6065905" y="2852898"/>
            <a:ext cx="772886" cy="600708"/>
          </a:xfrm>
          <a:prstGeom prst="rect">
            <a:avLst/>
          </a:prstGeom>
        </p:spPr>
      </p:pic>
      <p:sp>
        <p:nvSpPr>
          <p:cNvPr id="24" name="ZoneTexte 23"/>
          <p:cNvSpPr txBox="1"/>
          <p:nvPr/>
        </p:nvSpPr>
        <p:spPr bwMode="auto">
          <a:xfrm>
            <a:off x="2631773" y="3210845"/>
            <a:ext cx="1500826" cy="276999"/>
          </a:xfrm>
          <a:prstGeom prst="rect">
            <a:avLst/>
          </a:prstGeom>
          <a:noFill/>
        </p:spPr>
        <p:txBody>
          <a:bodyPr wrap="square" rtlCol="0">
            <a:spAutoFit/>
          </a:bodyPr>
          <a:lstStyle/>
          <a:p>
            <a:pPr>
              <a:defRPr/>
            </a:pPr>
            <a:r>
              <a:rPr lang="fr-FR" sz="1200" b="1"/>
              <a:t>Trame 1-Wire</a:t>
            </a:r>
            <a:endParaRPr/>
          </a:p>
        </p:txBody>
      </p:sp>
      <p:sp>
        <p:nvSpPr>
          <p:cNvPr id="25" name="ZoneTexte 24"/>
          <p:cNvSpPr txBox="1"/>
          <p:nvPr/>
        </p:nvSpPr>
        <p:spPr bwMode="auto">
          <a:xfrm>
            <a:off x="2552320" y="2358833"/>
            <a:ext cx="1500826" cy="461665"/>
          </a:xfrm>
          <a:prstGeom prst="rect">
            <a:avLst/>
          </a:prstGeom>
          <a:noFill/>
        </p:spPr>
        <p:txBody>
          <a:bodyPr wrap="square" rtlCol="0">
            <a:spAutoFit/>
          </a:bodyPr>
          <a:lstStyle/>
          <a:p>
            <a:pPr>
              <a:defRPr/>
            </a:pPr>
            <a:r>
              <a:rPr lang="fr-FR" sz="1200" b="1"/>
              <a:t>Signal analogique</a:t>
            </a:r>
            <a:endParaRPr/>
          </a:p>
        </p:txBody>
      </p:sp>
      <p:sp>
        <p:nvSpPr>
          <p:cNvPr id="26" name="ZoneTexte 25"/>
          <p:cNvSpPr txBox="1"/>
          <p:nvPr/>
        </p:nvSpPr>
        <p:spPr bwMode="auto">
          <a:xfrm>
            <a:off x="2446595" y="4181820"/>
            <a:ext cx="1500826" cy="276999"/>
          </a:xfrm>
          <a:prstGeom prst="rect">
            <a:avLst/>
          </a:prstGeom>
          <a:noFill/>
        </p:spPr>
        <p:txBody>
          <a:bodyPr wrap="square" rtlCol="0">
            <a:spAutoFit/>
          </a:bodyPr>
          <a:lstStyle/>
          <a:p>
            <a:pPr>
              <a:defRPr/>
            </a:pPr>
            <a:r>
              <a:rPr lang="fr-FR" sz="1200" b="1"/>
              <a:t>Signal numérique</a:t>
            </a:r>
            <a:endParaRPr/>
          </a:p>
        </p:txBody>
      </p:sp>
      <p:sp>
        <p:nvSpPr>
          <p:cNvPr id="28" name="ZoneTexte 27"/>
          <p:cNvSpPr txBox="1"/>
          <p:nvPr/>
        </p:nvSpPr>
        <p:spPr bwMode="auto">
          <a:xfrm>
            <a:off x="2631773" y="5763562"/>
            <a:ext cx="1500826" cy="461665"/>
          </a:xfrm>
          <a:prstGeom prst="rect">
            <a:avLst/>
          </a:prstGeom>
          <a:noFill/>
        </p:spPr>
        <p:txBody>
          <a:bodyPr wrap="square" rtlCol="0">
            <a:spAutoFit/>
          </a:bodyPr>
          <a:lstStyle/>
          <a:p>
            <a:pPr>
              <a:defRPr/>
            </a:pPr>
            <a:r>
              <a:rPr lang="fr-FR" sz="1200" b="1"/>
              <a:t>Signal analogique</a:t>
            </a:r>
            <a:endParaRPr/>
          </a:p>
        </p:txBody>
      </p:sp>
      <p:sp>
        <p:nvSpPr>
          <p:cNvPr id="30" name="ZoneTexte 29"/>
          <p:cNvSpPr txBox="1"/>
          <p:nvPr/>
        </p:nvSpPr>
        <p:spPr bwMode="auto">
          <a:xfrm>
            <a:off x="1434543" y="6283746"/>
            <a:ext cx="1500826" cy="307777"/>
          </a:xfrm>
          <a:prstGeom prst="rect">
            <a:avLst/>
          </a:prstGeom>
          <a:noFill/>
        </p:spPr>
        <p:txBody>
          <a:bodyPr wrap="square" rtlCol="0">
            <a:spAutoFit/>
          </a:bodyPr>
          <a:lstStyle/>
          <a:p>
            <a:pPr>
              <a:defRPr/>
            </a:pPr>
            <a:r>
              <a:rPr lang="fr-FR" sz="1400" b="1"/>
              <a:t>Luminosité</a:t>
            </a:r>
            <a:endParaRPr/>
          </a:p>
        </p:txBody>
      </p:sp>
      <p:sp>
        <p:nvSpPr>
          <p:cNvPr id="32" name="Flèche : droite 31"/>
          <p:cNvSpPr/>
          <p:nvPr/>
        </p:nvSpPr>
        <p:spPr bwMode="auto">
          <a:xfrm rot="485844">
            <a:off x="2668588" y="3069776"/>
            <a:ext cx="909340" cy="98103"/>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3" name="Flèche : droite 32"/>
          <p:cNvSpPr/>
          <p:nvPr/>
        </p:nvSpPr>
        <p:spPr bwMode="auto">
          <a:xfrm>
            <a:off x="2665414" y="3983108"/>
            <a:ext cx="909340" cy="98103"/>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5" name="Flèche : droite 34"/>
          <p:cNvSpPr/>
          <p:nvPr/>
        </p:nvSpPr>
        <p:spPr bwMode="auto">
          <a:xfrm rot="20027358">
            <a:off x="2703967" y="5177298"/>
            <a:ext cx="909340" cy="98103"/>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1026" name="Picture 2"/>
          <p:cNvPicPr>
            <a:picLocks noChangeAspect="1" noChangeArrowheads="1"/>
          </p:cNvPicPr>
          <p:nvPr/>
        </p:nvPicPr>
        <p:blipFill>
          <a:blip r:embed="rId11"/>
          <a:stretch/>
        </p:blipFill>
        <p:spPr bwMode="auto">
          <a:xfrm>
            <a:off x="5195173" y="1308133"/>
            <a:ext cx="1288741" cy="724917"/>
          </a:xfrm>
          <a:prstGeom prst="rect">
            <a:avLst/>
          </a:prstGeom>
          <a:noFill/>
        </p:spPr>
      </p:pic>
      <p:sp>
        <p:nvSpPr>
          <p:cNvPr id="2" name="ZoneTexte 1"/>
          <p:cNvSpPr txBox="1"/>
          <p:nvPr/>
        </p:nvSpPr>
        <p:spPr bwMode="auto">
          <a:xfrm>
            <a:off x="5239076" y="2086211"/>
            <a:ext cx="1371067" cy="307777"/>
          </a:xfrm>
          <a:prstGeom prst="rect">
            <a:avLst/>
          </a:prstGeom>
          <a:noFill/>
        </p:spPr>
        <p:txBody>
          <a:bodyPr wrap="square" rtlCol="0">
            <a:spAutoFit/>
          </a:bodyPr>
          <a:lstStyle/>
          <a:p>
            <a:pPr>
              <a:defRPr/>
            </a:pPr>
            <a:r>
              <a:rPr lang="fr-FR" sz="1400" b="1" dirty="0" smtClean="0"/>
              <a:t>Éclairage</a:t>
            </a:r>
            <a:endParaRPr dirty="0"/>
          </a:p>
        </p:txBody>
      </p:sp>
      <p:sp>
        <p:nvSpPr>
          <p:cNvPr id="15" name="Flèche : droite 14"/>
          <p:cNvSpPr/>
          <p:nvPr/>
        </p:nvSpPr>
        <p:spPr bwMode="auto">
          <a:xfrm rot="17999071">
            <a:off x="5125872" y="2870360"/>
            <a:ext cx="864962" cy="94948"/>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 name="ZoneTexte 16"/>
          <p:cNvSpPr txBox="1"/>
          <p:nvPr/>
        </p:nvSpPr>
        <p:spPr bwMode="auto">
          <a:xfrm>
            <a:off x="4119143" y="2676149"/>
            <a:ext cx="1500826" cy="276999"/>
          </a:xfrm>
          <a:prstGeom prst="rect">
            <a:avLst/>
          </a:prstGeom>
          <a:noFill/>
        </p:spPr>
        <p:txBody>
          <a:bodyPr wrap="square" rtlCol="0">
            <a:spAutoFit/>
          </a:bodyPr>
          <a:lstStyle/>
          <a:p>
            <a:pPr>
              <a:defRPr/>
            </a:pPr>
            <a:r>
              <a:rPr lang="fr-FR" sz="1200" b="1"/>
              <a:t>Signal numérique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17044" y="702644"/>
            <a:ext cx="10574957" cy="566086"/>
          </a:xfrm>
        </p:spPr>
        <p:txBody>
          <a:bodyPr>
            <a:normAutofit/>
          </a:bodyPr>
          <a:lstStyle/>
          <a:p>
            <a:pPr>
              <a:defRPr/>
            </a:pPr>
            <a:r>
              <a:rPr lang="fr-FR" sz="2800" b="1" dirty="0" smtClean="0"/>
              <a:t>DCU</a:t>
            </a:r>
            <a:endParaRPr sz="2800" dirty="0"/>
          </a:p>
        </p:txBody>
      </p:sp>
      <p:pic>
        <p:nvPicPr>
          <p:cNvPr id="5" name="Image 4"/>
          <p:cNvPicPr>
            <a:picLocks noChangeAspect="1"/>
          </p:cNvPicPr>
          <p:nvPr/>
        </p:nvPicPr>
        <p:blipFill>
          <a:blip r:embed="rId2"/>
          <a:stretch/>
        </p:blipFill>
        <p:spPr bwMode="auto">
          <a:xfrm>
            <a:off x="3686050" y="544100"/>
            <a:ext cx="6799070" cy="623472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12790" y="636810"/>
            <a:ext cx="10579210" cy="724630"/>
          </a:xfrm>
        </p:spPr>
        <p:txBody>
          <a:bodyPr>
            <a:normAutofit/>
          </a:bodyPr>
          <a:lstStyle/>
          <a:p>
            <a:pPr>
              <a:defRPr/>
            </a:pPr>
            <a:r>
              <a:rPr lang="fr-FR" sz="2800" b="1" dirty="0"/>
              <a:t>Diagramme des </a:t>
            </a:r>
            <a:r>
              <a:rPr lang="fr-FR" sz="2800" b="1" dirty="0" smtClean="0"/>
              <a:t>exigences</a:t>
            </a:r>
            <a:endParaRPr sz="2800" dirty="0"/>
          </a:p>
        </p:txBody>
      </p:sp>
      <p:pic>
        <p:nvPicPr>
          <p:cNvPr id="5" name="Image 4" descr="Une image contenant texte, capture d’écran, diagramme, Police&#10;&#10;Description générée automatiquement"/>
          <p:cNvPicPr>
            <a:picLocks noChangeAspect="1"/>
          </p:cNvPicPr>
          <p:nvPr/>
        </p:nvPicPr>
        <p:blipFill>
          <a:blip r:embed="rId2"/>
          <a:stretch/>
        </p:blipFill>
        <p:spPr bwMode="auto">
          <a:xfrm>
            <a:off x="1727199" y="1361440"/>
            <a:ext cx="9875520" cy="5496559"/>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22416" y="721895"/>
            <a:ext cx="10569584" cy="592556"/>
          </a:xfrm>
        </p:spPr>
        <p:txBody>
          <a:bodyPr>
            <a:normAutofit/>
          </a:bodyPr>
          <a:lstStyle/>
          <a:p>
            <a:pPr>
              <a:defRPr/>
            </a:pPr>
            <a:r>
              <a:rPr lang="fr-FR" sz="2800" b="1" dirty="0"/>
              <a:t>Diagramme des </a:t>
            </a:r>
            <a:r>
              <a:rPr lang="fr-FR" sz="2800" b="1" dirty="0" smtClean="0"/>
              <a:t>exigences</a:t>
            </a:r>
            <a:endParaRPr sz="3200" dirty="0"/>
          </a:p>
        </p:txBody>
      </p:sp>
      <p:pic>
        <p:nvPicPr>
          <p:cNvPr id="7" name="Image 6"/>
          <p:cNvPicPr>
            <a:picLocks noChangeAspect="1"/>
          </p:cNvPicPr>
          <p:nvPr/>
        </p:nvPicPr>
        <p:blipFill>
          <a:blip r:embed="rId3"/>
          <a:stretch/>
        </p:blipFill>
        <p:spPr bwMode="auto">
          <a:xfrm>
            <a:off x="7349970" y="1177289"/>
            <a:ext cx="3885208" cy="5588043"/>
          </a:xfrm>
          <a:prstGeom prst="rect">
            <a:avLst/>
          </a:prstGeom>
        </p:spPr>
      </p:pic>
      <p:pic>
        <p:nvPicPr>
          <p:cNvPr id="8" name="Image 7" descr="Une image contenant texte, capture d’écran, diagramme, Police&#10;&#10;Description générée automatiquement"/>
          <p:cNvPicPr>
            <a:picLocks noChangeAspect="1"/>
          </p:cNvPicPr>
          <p:nvPr/>
        </p:nvPicPr>
        <p:blipFill>
          <a:blip r:embed="rId4"/>
          <a:stretch/>
        </p:blipFill>
        <p:spPr bwMode="auto">
          <a:xfrm>
            <a:off x="2098678" y="1735667"/>
            <a:ext cx="3818170" cy="2125133"/>
          </a:xfrm>
          <a:prstGeom prst="rect">
            <a:avLst/>
          </a:prstGeom>
        </p:spPr>
      </p:pic>
      <p:sp>
        <p:nvSpPr>
          <p:cNvPr id="9" name="Rectangle 8"/>
          <p:cNvSpPr/>
          <p:nvPr/>
        </p:nvSpPr>
        <p:spPr bwMode="auto">
          <a:xfrm>
            <a:off x="3628478" y="2578100"/>
            <a:ext cx="841922" cy="1187472"/>
          </a:xfrm>
          <a:prstGeom prst="rect">
            <a:avLst/>
          </a:prstGeom>
          <a:solidFill>
            <a:srgbClr val="03B374">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0" name="Flèche : virage 9"/>
          <p:cNvSpPr/>
          <p:nvPr/>
        </p:nvSpPr>
        <p:spPr bwMode="auto">
          <a:xfrm flipV="1">
            <a:off x="4049439" y="3765572"/>
            <a:ext cx="3213100" cy="724630"/>
          </a:xfrm>
          <a:prstGeom prst="bentArrow">
            <a:avLst>
              <a:gd name="adj1" fmla="val 25000"/>
              <a:gd name="adj2" fmla="val 27274"/>
              <a:gd name="adj3" fmla="val 25000"/>
              <a:gd name="adj4" fmla="val 43750"/>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597794" y="664142"/>
            <a:ext cx="10594207" cy="604587"/>
          </a:xfrm>
        </p:spPr>
        <p:txBody>
          <a:bodyPr>
            <a:normAutofit/>
          </a:bodyPr>
          <a:lstStyle/>
          <a:p>
            <a:pPr>
              <a:defRPr/>
            </a:pPr>
            <a:r>
              <a:rPr lang="fr-FR" sz="2800" b="1" dirty="0"/>
              <a:t>Organisation </a:t>
            </a:r>
            <a:r>
              <a:rPr lang="fr-FR" sz="2800" b="1" dirty="0" smtClean="0"/>
              <a:t>pédagogique</a:t>
            </a:r>
            <a:endParaRPr sz="3200" dirty="0"/>
          </a:p>
        </p:txBody>
      </p:sp>
      <p:sp>
        <p:nvSpPr>
          <p:cNvPr id="2" name="ZoneTexte 1"/>
          <p:cNvSpPr txBox="1"/>
          <p:nvPr/>
        </p:nvSpPr>
        <p:spPr bwMode="auto">
          <a:xfrm>
            <a:off x="4025638" y="1937067"/>
            <a:ext cx="7725856" cy="2585323"/>
          </a:xfrm>
          <a:prstGeom prst="rect">
            <a:avLst/>
          </a:prstGeom>
          <a:noFill/>
        </p:spPr>
        <p:txBody>
          <a:bodyPr wrap="square">
            <a:spAutoFit/>
          </a:bodyPr>
          <a:lstStyle/>
          <a:p>
            <a:pPr>
              <a:defRPr/>
            </a:pPr>
            <a:r>
              <a:rPr lang="fr-FR" b="1" dirty="0"/>
              <a:t>Travail par groupe de 4 </a:t>
            </a:r>
            <a:r>
              <a:rPr lang="fr-FR" b="1" dirty="0" smtClean="0"/>
              <a:t>étudiants </a:t>
            </a:r>
            <a:r>
              <a:rPr lang="fr-FR" b="1" dirty="0"/>
              <a:t>(7-8 groupes</a:t>
            </a:r>
            <a:r>
              <a:rPr lang="fr-FR" b="1" dirty="0" smtClean="0"/>
              <a:t>)</a:t>
            </a:r>
            <a:endParaRPr dirty="0"/>
          </a:p>
          <a:p>
            <a:pPr>
              <a:defRPr/>
            </a:pPr>
            <a:endParaRPr lang="fr-FR" dirty="0"/>
          </a:p>
          <a:p>
            <a:pPr>
              <a:defRPr/>
            </a:pPr>
            <a:r>
              <a:rPr lang="fr-FR" dirty="0"/>
              <a:t>Répartition des tâches par étudiant :</a:t>
            </a:r>
            <a:endParaRPr dirty="0"/>
          </a:p>
          <a:p>
            <a:pPr marL="285750" indent="-285750">
              <a:buFont typeface="Arial"/>
              <a:buChar char="•"/>
              <a:defRPr/>
            </a:pPr>
            <a:r>
              <a:rPr lang="fr-FR" dirty="0" smtClean="0"/>
              <a:t>Acquisition </a:t>
            </a:r>
            <a:r>
              <a:rPr lang="fr-FR" dirty="0"/>
              <a:t>du niveau d’eau et affichage sur le Dashboard </a:t>
            </a:r>
            <a:endParaRPr dirty="0"/>
          </a:p>
          <a:p>
            <a:pPr marL="285750" indent="-285750">
              <a:buFont typeface="Arial"/>
              <a:buChar char="•"/>
              <a:defRPr/>
            </a:pPr>
            <a:r>
              <a:rPr lang="fr-FR" dirty="0"/>
              <a:t>Acquisition de la température de la chambre de filtration et affichage sur le Dashboard</a:t>
            </a:r>
            <a:endParaRPr dirty="0"/>
          </a:p>
          <a:p>
            <a:pPr marL="285750" indent="-285750">
              <a:buFont typeface="Arial"/>
              <a:buChar char="•"/>
              <a:defRPr/>
            </a:pPr>
            <a:r>
              <a:rPr lang="fr-FR" dirty="0"/>
              <a:t>Acquisition du pH de l’eau et affichage sur le Dashboard </a:t>
            </a:r>
            <a:endParaRPr dirty="0"/>
          </a:p>
          <a:p>
            <a:pPr marL="285750" indent="-285750">
              <a:buFont typeface="Arial"/>
              <a:buChar char="•"/>
              <a:defRPr/>
            </a:pPr>
            <a:r>
              <a:rPr lang="fr-FR" dirty="0"/>
              <a:t>Acquisition de la luminosité et commande de l’éclairage</a:t>
            </a:r>
            <a:endParaRPr dirty="0"/>
          </a:p>
          <a:p>
            <a:pPr marL="285750" indent="-285750">
              <a:buFont typeface="Arial"/>
              <a:buChar char="•"/>
              <a:defRPr/>
            </a:pPr>
            <a:r>
              <a:rPr lang="fr-FR" dirty="0"/>
              <a:t>Intégration</a:t>
            </a:r>
            <a:endParaRPr dirty="0"/>
          </a:p>
        </p:txBody>
      </p:sp>
      <p:sp>
        <p:nvSpPr>
          <p:cNvPr id="4" name="ZoneTexte 3"/>
          <p:cNvSpPr txBox="1"/>
          <p:nvPr/>
        </p:nvSpPr>
        <p:spPr bwMode="auto">
          <a:xfrm>
            <a:off x="624410" y="1350476"/>
            <a:ext cx="11567590" cy="461665"/>
          </a:xfrm>
          <a:prstGeom prst="rect">
            <a:avLst/>
          </a:prstGeom>
          <a:noFill/>
        </p:spPr>
        <p:txBody>
          <a:bodyPr wrap="none" rtlCol="0">
            <a:spAutoFit/>
          </a:bodyPr>
          <a:lstStyle/>
          <a:p>
            <a:pPr>
              <a:defRPr/>
            </a:pPr>
            <a:r>
              <a:rPr lang="fr-FR" sz="2400" b="1"/>
              <a:t>FISS : Professeur STI + Professeur sciences physiques en parallèle dans 2 labos</a:t>
            </a:r>
            <a:endParaRPr/>
          </a:p>
        </p:txBody>
      </p:sp>
      <p:pic>
        <p:nvPicPr>
          <p:cNvPr id="5" name="Image 4"/>
          <p:cNvPicPr>
            <a:picLocks noChangeAspect="1"/>
          </p:cNvPicPr>
          <p:nvPr/>
        </p:nvPicPr>
        <p:blipFill>
          <a:blip r:embed="rId2"/>
          <a:srcRect b="49564"/>
          <a:stretch/>
        </p:blipFill>
        <p:spPr bwMode="auto">
          <a:xfrm>
            <a:off x="754911" y="2029525"/>
            <a:ext cx="2881222" cy="220036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8140" y="702644"/>
            <a:ext cx="10573860" cy="522308"/>
          </a:xfrm>
        </p:spPr>
        <p:txBody>
          <a:bodyPr>
            <a:normAutofit/>
          </a:bodyPr>
          <a:lstStyle/>
          <a:p>
            <a:pPr>
              <a:defRPr/>
            </a:pPr>
            <a:r>
              <a:rPr lang="fr-FR" sz="2800" b="1" dirty="0" smtClean="0"/>
              <a:t>Contenu pédagogique (référentiel) </a:t>
            </a:r>
            <a:endParaRPr lang="fr-FR" sz="2800" b="1"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250057" y="1405242"/>
            <a:ext cx="8911085" cy="5452758"/>
          </a:xfrm>
          <a:prstGeom prst="rect">
            <a:avLst/>
          </a:prstGeom>
          <a:noFill/>
          <a:ln w="9525">
            <a:noFill/>
            <a:miter lim="800000"/>
            <a:headEnd/>
            <a:tailEnd/>
          </a:ln>
          <a:effectLst/>
        </p:spPr>
      </p:pic>
      <p:sp>
        <p:nvSpPr>
          <p:cNvPr id="5" name="Flèche droite 4"/>
          <p:cNvSpPr/>
          <p:nvPr/>
        </p:nvSpPr>
        <p:spPr>
          <a:xfrm>
            <a:off x="2242868" y="1992701"/>
            <a:ext cx="3812876" cy="5865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2449902" y="1673525"/>
            <a:ext cx="2039341" cy="369332"/>
          </a:xfrm>
          <a:prstGeom prst="rect">
            <a:avLst/>
          </a:prstGeom>
          <a:noFill/>
        </p:spPr>
        <p:txBody>
          <a:bodyPr wrap="none" rtlCol="0">
            <a:spAutoFit/>
          </a:bodyPr>
          <a:lstStyle/>
          <a:p>
            <a:r>
              <a:rPr lang="fr-FR" dirty="0"/>
              <a:t>Thèmes : 1/2/3/4</a:t>
            </a:r>
          </a:p>
        </p:txBody>
      </p:sp>
      <p:pic>
        <p:nvPicPr>
          <p:cNvPr id="7" name="Image 6">
            <a:extLst>
              <a:ext uri="{FF2B5EF4-FFF2-40B4-BE49-F238E27FC236}">
                <a16:creationId xmlns:a16="http://schemas.microsoft.com/office/drawing/2014/main" id="{34B1E2F3-3034-FCC5-9BE8-DC933D326A13}"/>
              </a:ext>
            </a:extLst>
          </p:cNvPr>
          <p:cNvPicPr>
            <a:picLocks noChangeAspect="1"/>
          </p:cNvPicPr>
          <p:nvPr/>
        </p:nvPicPr>
        <p:blipFill>
          <a:blip r:embed="rId3" cstate="print"/>
          <a:stretch>
            <a:fillRect/>
          </a:stretch>
        </p:blipFill>
        <p:spPr>
          <a:xfrm>
            <a:off x="1083846" y="1332159"/>
            <a:ext cx="5578210" cy="1358173"/>
          </a:xfrm>
          <a:prstGeom prst="rect">
            <a:avLst/>
          </a:prstGeom>
          <a:ln w="88900" cap="sq" cmpd="thickThin">
            <a:solidFill>
              <a:schemeClr val="accent1"/>
            </a:solidFill>
            <a:prstDash val="solid"/>
            <a:miter lim="800000"/>
          </a:ln>
          <a:effectLst>
            <a:innerShdw blurRad="76200">
              <a:srgbClr val="000000"/>
            </a:innerShdw>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2397764" y="1284328"/>
            <a:ext cx="9684060" cy="724630"/>
          </a:xfrm>
        </p:spPr>
        <p:txBody>
          <a:bodyPr>
            <a:normAutofit/>
          </a:bodyPr>
          <a:lstStyle/>
          <a:p>
            <a:pPr>
              <a:defRPr/>
            </a:pPr>
            <a:r>
              <a:rPr lang="fr-FR" sz="2800" b="1" dirty="0"/>
              <a:t>Description de la séquence </a:t>
            </a:r>
            <a:r>
              <a:rPr lang="fr-FR" sz="2800" b="1" dirty="0" smtClean="0"/>
              <a:t>(durée </a:t>
            </a:r>
            <a:r>
              <a:rPr lang="fr-FR" sz="2800" b="1" dirty="0"/>
              <a:t>7 </a:t>
            </a:r>
            <a:r>
              <a:rPr lang="fr-FR" sz="2800" b="1" dirty="0" smtClean="0"/>
              <a:t>semaines)</a:t>
            </a:r>
            <a:endParaRPr sz="2800" dirty="0"/>
          </a:p>
        </p:txBody>
      </p:sp>
      <p:sp>
        <p:nvSpPr>
          <p:cNvPr id="6" name="ZoneTexte 5"/>
          <p:cNvSpPr txBox="1"/>
          <p:nvPr/>
        </p:nvSpPr>
        <p:spPr bwMode="auto">
          <a:xfrm>
            <a:off x="2397764" y="2179796"/>
            <a:ext cx="6634471" cy="2585323"/>
          </a:xfrm>
          <a:prstGeom prst="rect">
            <a:avLst/>
          </a:prstGeom>
          <a:noFill/>
        </p:spPr>
        <p:txBody>
          <a:bodyPr wrap="square">
            <a:spAutoFit/>
          </a:bodyPr>
          <a:lstStyle/>
          <a:p>
            <a:pPr>
              <a:defRPr/>
            </a:pPr>
            <a:r>
              <a:rPr lang="fr-FR" b="1" dirty="0"/>
              <a:t>Prérequis en </a:t>
            </a:r>
            <a:r>
              <a:rPr lang="fr-FR" b="1" dirty="0" smtClean="0"/>
              <a:t>sciences physiques </a:t>
            </a:r>
            <a:r>
              <a:rPr lang="fr-FR" b="1" dirty="0"/>
              <a:t>:</a:t>
            </a:r>
            <a:endParaRPr dirty="0"/>
          </a:p>
          <a:p>
            <a:pPr marL="285750" indent="-285750">
              <a:buFont typeface="Arial"/>
              <a:buChar char="•"/>
              <a:defRPr/>
            </a:pPr>
            <a:r>
              <a:rPr lang="fr-FR" dirty="0" smtClean="0"/>
              <a:t>Les capteurs</a:t>
            </a:r>
            <a:endParaRPr dirty="0"/>
          </a:p>
          <a:p>
            <a:pPr marL="285750" indent="-285750">
              <a:buFont typeface="Arial"/>
              <a:buChar char="•"/>
              <a:defRPr/>
            </a:pPr>
            <a:r>
              <a:rPr lang="fr-FR" dirty="0"/>
              <a:t>Régime continu, régime </a:t>
            </a:r>
            <a:r>
              <a:rPr lang="fr-FR" dirty="0" smtClean="0"/>
              <a:t>sinusoïdal</a:t>
            </a:r>
            <a:endParaRPr dirty="0"/>
          </a:p>
          <a:p>
            <a:pPr marL="285750" indent="-285750">
              <a:buFont typeface="Arial"/>
              <a:buChar char="•"/>
              <a:defRPr/>
            </a:pPr>
            <a:r>
              <a:rPr lang="fr-FR" dirty="0"/>
              <a:t>Représentation temporelle, représentation fréquentielle</a:t>
            </a:r>
            <a:endParaRPr dirty="0"/>
          </a:p>
          <a:p>
            <a:pPr marL="285750" indent="-285750">
              <a:buFont typeface="Arial"/>
              <a:buChar char="•"/>
              <a:defRPr/>
            </a:pPr>
            <a:r>
              <a:rPr lang="fr-FR" dirty="0"/>
              <a:t>Filtrage et </a:t>
            </a:r>
            <a:r>
              <a:rPr lang="fr-FR" dirty="0" smtClean="0"/>
              <a:t>amplification</a:t>
            </a:r>
            <a:endParaRPr dirty="0"/>
          </a:p>
          <a:p>
            <a:pPr marL="285750" indent="-285750">
              <a:buFont typeface="Arial"/>
              <a:buChar char="•"/>
              <a:defRPr/>
            </a:pPr>
            <a:r>
              <a:rPr lang="fr-FR" dirty="0"/>
              <a:t>Diagrammes de Bode …</a:t>
            </a:r>
            <a:endParaRPr dirty="0"/>
          </a:p>
          <a:p>
            <a:pPr marL="285750" indent="-285750">
              <a:buFont typeface="Arial"/>
              <a:buChar char="•"/>
              <a:defRPr/>
            </a:pPr>
            <a:r>
              <a:rPr lang="fr-FR" dirty="0"/>
              <a:t>Les </a:t>
            </a:r>
            <a:r>
              <a:rPr lang="fr-FR" dirty="0" smtClean="0"/>
              <a:t>ondes progressives</a:t>
            </a:r>
            <a:endParaRPr dirty="0"/>
          </a:p>
          <a:p>
            <a:pPr marL="285750" indent="-285750">
              <a:buFont typeface="Arial"/>
              <a:buChar char="•"/>
              <a:defRPr/>
            </a:pPr>
            <a:r>
              <a:rPr lang="fr-FR" dirty="0" smtClean="0"/>
              <a:t>Numérisation</a:t>
            </a:r>
            <a:endParaRPr dirty="0"/>
          </a:p>
          <a:p>
            <a:pPr marL="285750" indent="-285750">
              <a:buFont typeface="Arial"/>
              <a:buChar char="•"/>
              <a:defRPr/>
            </a:pPr>
            <a:endParaRPr lang="fr-FR" dirty="0"/>
          </a:p>
        </p:txBody>
      </p:sp>
      <p:sp>
        <p:nvSpPr>
          <p:cNvPr id="2" name="ZoneTexte 1">
            <a:extLst>
              <a:ext uri="{FF2B5EF4-FFF2-40B4-BE49-F238E27FC236}">
                <a16:creationId xmlns:a16="http://schemas.microsoft.com/office/drawing/2014/main" id="{4D94CEF9-F25C-6D82-06DF-93086350BACE}"/>
              </a:ext>
            </a:extLst>
          </p:cNvPr>
          <p:cNvSpPr txBox="1"/>
          <p:nvPr/>
        </p:nvSpPr>
        <p:spPr bwMode="auto">
          <a:xfrm>
            <a:off x="1611084" y="675689"/>
            <a:ext cx="10580915" cy="523220"/>
          </a:xfrm>
          <a:prstGeom prst="rect">
            <a:avLst/>
          </a:prstGeom>
          <a:noFill/>
        </p:spPr>
        <p:txBody>
          <a:bodyPr wrap="square">
            <a:spAutoFit/>
          </a:bodyPr>
          <a:lstStyle/>
          <a:p>
            <a:pPr>
              <a:defRPr/>
            </a:pPr>
            <a:r>
              <a:rPr lang="fr-FR" sz="2800" b="1" dirty="0"/>
              <a:t>Projet d’enseignement élaboré en commun</a:t>
            </a:r>
            <a:endParaRPr lang="fr-F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29060" y="670564"/>
            <a:ext cx="10562939" cy="571095"/>
          </a:xfrm>
        </p:spPr>
        <p:txBody>
          <a:bodyPr>
            <a:normAutofit/>
          </a:bodyPr>
          <a:lstStyle/>
          <a:p>
            <a:pPr>
              <a:defRPr/>
            </a:pPr>
            <a:r>
              <a:rPr lang="fr-FR" sz="2800" b="1" dirty="0"/>
              <a:t>Description de la séquence </a:t>
            </a:r>
            <a:r>
              <a:rPr lang="fr-FR" sz="2800" b="1" dirty="0" smtClean="0"/>
              <a:t>(durée </a:t>
            </a:r>
            <a:r>
              <a:rPr lang="fr-FR" sz="2800" b="1" dirty="0"/>
              <a:t>7 </a:t>
            </a:r>
            <a:r>
              <a:rPr lang="fr-FR" sz="2800" b="1" dirty="0" smtClean="0"/>
              <a:t>semaines)</a:t>
            </a:r>
            <a:endParaRPr sz="2800" dirty="0"/>
          </a:p>
        </p:txBody>
      </p:sp>
      <p:pic>
        <p:nvPicPr>
          <p:cNvPr id="8" name="Image 7"/>
          <p:cNvPicPr>
            <a:picLocks noChangeAspect="1"/>
          </p:cNvPicPr>
          <p:nvPr/>
        </p:nvPicPr>
        <p:blipFill>
          <a:blip r:embed="rId2"/>
          <a:stretch/>
        </p:blipFill>
        <p:spPr bwMode="auto">
          <a:xfrm>
            <a:off x="555535" y="1652643"/>
            <a:ext cx="5768263" cy="5045170"/>
          </a:xfrm>
          <a:prstGeom prst="rect">
            <a:avLst/>
          </a:prstGeom>
        </p:spPr>
      </p:pic>
      <p:pic>
        <p:nvPicPr>
          <p:cNvPr id="12" name="Image 11"/>
          <p:cNvPicPr>
            <a:picLocks noChangeAspect="1"/>
          </p:cNvPicPr>
          <p:nvPr/>
        </p:nvPicPr>
        <p:blipFill>
          <a:blip r:embed="rId3"/>
          <a:stretch/>
        </p:blipFill>
        <p:spPr bwMode="auto">
          <a:xfrm>
            <a:off x="6397719" y="2354601"/>
            <a:ext cx="5794281" cy="364125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15534" y="483029"/>
            <a:ext cx="10576465" cy="1057013"/>
          </a:xfrm>
        </p:spPr>
        <p:txBody>
          <a:bodyPr>
            <a:normAutofit/>
          </a:bodyPr>
          <a:lstStyle/>
          <a:p>
            <a:pPr>
              <a:defRPr/>
            </a:pPr>
            <a:r>
              <a:rPr lang="fr-FR" sz="2800" b="1" dirty="0"/>
              <a:t>Activité : </a:t>
            </a:r>
            <a:r>
              <a:rPr lang="fr-FR" sz="2800" b="1" dirty="0" smtClean="0"/>
              <a:t>mise </a:t>
            </a:r>
            <a:r>
              <a:rPr lang="fr-FR" sz="2800" b="1" dirty="0"/>
              <a:t>en œuvre et conditionnement des signaux issus du capteur de luminosité (Thèmes n°1,2</a:t>
            </a:r>
            <a:r>
              <a:rPr lang="fr-FR" sz="2800" b="1" dirty="0" smtClean="0"/>
              <a:t>)</a:t>
            </a:r>
            <a:endParaRPr sz="2800" dirty="0"/>
          </a:p>
        </p:txBody>
      </p:sp>
      <p:sp>
        <p:nvSpPr>
          <p:cNvPr id="6" name="ZoneTexte 5"/>
          <p:cNvSpPr txBox="1"/>
          <p:nvPr/>
        </p:nvSpPr>
        <p:spPr bwMode="auto">
          <a:xfrm>
            <a:off x="2357120" y="1466262"/>
            <a:ext cx="8287562" cy="487506"/>
          </a:xfrm>
          <a:prstGeom prst="rect">
            <a:avLst/>
          </a:prstGeom>
          <a:noFill/>
        </p:spPr>
        <p:txBody>
          <a:bodyPr wrap="square">
            <a:spAutoFit/>
          </a:bodyPr>
          <a:lstStyle/>
          <a:p>
            <a:pPr>
              <a:lnSpc>
                <a:spcPct val="107000"/>
              </a:lnSpc>
              <a:spcAft>
                <a:spcPts val="800"/>
              </a:spcAft>
              <a:defRPr/>
            </a:pPr>
            <a:r>
              <a:rPr lang="fr-FR" sz="2400" b="1" dirty="0">
                <a:latin typeface="Calibri"/>
                <a:ea typeface="Calibri"/>
                <a:cs typeface="Times New Roman"/>
              </a:rPr>
              <a:t>Création d’une classe avec </a:t>
            </a:r>
            <a:r>
              <a:rPr lang="fr-FR" sz="2400" b="1" dirty="0" smtClean="0">
                <a:latin typeface="Calibri"/>
                <a:ea typeface="Calibri"/>
                <a:cs typeface="Times New Roman"/>
              </a:rPr>
              <a:t>TINKERCAD</a:t>
            </a:r>
            <a:endParaRPr dirty="0"/>
          </a:p>
        </p:txBody>
      </p:sp>
      <p:pic>
        <p:nvPicPr>
          <p:cNvPr id="5" name="Image 4"/>
          <p:cNvPicPr>
            <a:picLocks noChangeAspect="1"/>
          </p:cNvPicPr>
          <p:nvPr/>
        </p:nvPicPr>
        <p:blipFill>
          <a:blip r:embed="rId2"/>
          <a:stretch/>
        </p:blipFill>
        <p:spPr bwMode="auto">
          <a:xfrm>
            <a:off x="2357120" y="1936262"/>
            <a:ext cx="8785480" cy="487770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ZoneTexte 5"/>
          <p:cNvSpPr txBox="1"/>
          <p:nvPr/>
        </p:nvSpPr>
        <p:spPr bwMode="auto">
          <a:xfrm>
            <a:off x="1885584" y="1472000"/>
            <a:ext cx="10306416" cy="882678"/>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ea typeface="Calibri"/>
                <a:cs typeface="Times New Roman"/>
              </a:rPr>
              <a:t>Détermination de la courbe d’étalonnage de la photorésistance par simulation à l’aide d’un </a:t>
            </a:r>
            <a:r>
              <a:rPr lang="fr-FR" sz="2400" b="1" dirty="0" smtClean="0">
                <a:solidFill>
                  <a:schemeClr val="accent1">
                    <a:lumMod val="60000"/>
                    <a:lumOff val="40000"/>
                  </a:schemeClr>
                </a:solidFill>
                <a:latin typeface="Calibri"/>
                <a:ea typeface="Calibri"/>
                <a:cs typeface="Times New Roman"/>
              </a:rPr>
              <a:t>tableur</a:t>
            </a:r>
            <a:endParaRPr dirty="0"/>
          </a:p>
        </p:txBody>
      </p:sp>
      <p:pic>
        <p:nvPicPr>
          <p:cNvPr id="4" name="Image 3"/>
          <p:cNvPicPr>
            <a:picLocks noChangeAspect="1"/>
          </p:cNvPicPr>
          <p:nvPr/>
        </p:nvPicPr>
        <p:blipFill>
          <a:blip r:embed="rId2"/>
          <a:srcRect r="68860" b="57448"/>
          <a:stretch/>
        </p:blipFill>
        <p:spPr bwMode="auto">
          <a:xfrm>
            <a:off x="1885584" y="4850100"/>
            <a:ext cx="2622247" cy="1848354"/>
          </a:xfrm>
          <a:prstGeom prst="rect">
            <a:avLst/>
          </a:prstGeom>
        </p:spPr>
      </p:pic>
      <p:sp>
        <p:nvSpPr>
          <p:cNvPr id="8" name="Titre 2"/>
          <p:cNvSpPr>
            <a:spLocks noGrp="1"/>
          </p:cNvSpPr>
          <p:nvPr>
            <p:ph type="title"/>
          </p:nvPr>
        </p:nvSpPr>
        <p:spPr bwMode="auto">
          <a:xfrm>
            <a:off x="1588168" y="631071"/>
            <a:ext cx="10522552" cy="879846"/>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luminosité </a:t>
            </a:r>
            <a:r>
              <a:rPr lang="fr-FR" sz="2800" b="1" dirty="0" smtClean="0"/>
              <a:t>(Thèmes </a:t>
            </a:r>
            <a:r>
              <a:rPr lang="fr-FR" sz="2800" b="1" dirty="0"/>
              <a:t>n°1,2</a:t>
            </a:r>
            <a:r>
              <a:rPr lang="fr-FR" sz="2800" b="1" dirty="0" smtClean="0"/>
              <a:t>)</a:t>
            </a:r>
            <a:endParaRPr sz="2800" dirty="0"/>
          </a:p>
        </p:txBody>
      </p:sp>
      <p:grpSp>
        <p:nvGrpSpPr>
          <p:cNvPr id="10" name="Groupe 9"/>
          <p:cNvGrpSpPr/>
          <p:nvPr/>
        </p:nvGrpSpPr>
        <p:grpSpPr bwMode="auto">
          <a:xfrm>
            <a:off x="1885584" y="2266295"/>
            <a:ext cx="2975173" cy="2495574"/>
            <a:chOff x="1885584" y="2266295"/>
            <a:chExt cx="2975173" cy="2495574"/>
          </a:xfrm>
        </p:grpSpPr>
        <p:pic>
          <p:nvPicPr>
            <p:cNvPr id="9" name="Image 8"/>
            <p:cNvPicPr>
              <a:picLocks noChangeAspect="1"/>
            </p:cNvPicPr>
            <p:nvPr/>
          </p:nvPicPr>
          <p:blipFill>
            <a:blip r:embed="rId2"/>
            <a:srcRect t="44583" r="68860"/>
            <a:stretch/>
          </p:blipFill>
          <p:spPr bwMode="auto">
            <a:xfrm>
              <a:off x="1885584" y="2354678"/>
              <a:ext cx="2622247" cy="2407191"/>
            </a:xfrm>
            <a:prstGeom prst="rect">
              <a:avLst/>
            </a:prstGeom>
          </p:spPr>
        </p:pic>
        <p:pic>
          <p:nvPicPr>
            <p:cNvPr id="1028" name="Picture 4" descr="Télécharger Autodesk Tinkercad - Multimédia, Développement, Éducation - Les  Numériques"/>
            <p:cNvPicPr>
              <a:picLocks noChangeAspect="1" noChangeArrowheads="1"/>
            </p:cNvPicPr>
            <p:nvPr/>
          </p:nvPicPr>
          <p:blipFill>
            <a:blip r:embed="rId3"/>
            <a:stretch/>
          </p:blipFill>
          <p:spPr bwMode="auto">
            <a:xfrm>
              <a:off x="4255198" y="2266295"/>
              <a:ext cx="605559" cy="605559"/>
            </a:xfrm>
            <a:prstGeom prst="rect">
              <a:avLst/>
            </a:prstGeom>
            <a:noFill/>
          </p:spPr>
        </p:pic>
      </p:grpSp>
      <p:grpSp>
        <p:nvGrpSpPr>
          <p:cNvPr id="12" name="Groupe 11"/>
          <p:cNvGrpSpPr/>
          <p:nvPr/>
        </p:nvGrpSpPr>
        <p:grpSpPr bwMode="auto">
          <a:xfrm>
            <a:off x="4650059" y="2266295"/>
            <a:ext cx="6635013" cy="4283181"/>
            <a:chOff x="4650059" y="2018762"/>
            <a:chExt cx="6635013" cy="4521383"/>
          </a:xfrm>
        </p:grpSpPr>
        <p:pic>
          <p:nvPicPr>
            <p:cNvPr id="2" name="Image 1"/>
            <p:cNvPicPr>
              <a:picLocks noChangeAspect="1"/>
            </p:cNvPicPr>
            <p:nvPr/>
          </p:nvPicPr>
          <p:blipFill>
            <a:blip r:embed="rId2"/>
            <a:srcRect l="35331"/>
            <a:stretch/>
          </p:blipFill>
          <p:spPr bwMode="auto">
            <a:xfrm>
              <a:off x="5616755" y="2018762"/>
              <a:ext cx="5668317" cy="4521383"/>
            </a:xfrm>
            <a:prstGeom prst="rect">
              <a:avLst/>
            </a:prstGeom>
          </p:spPr>
        </p:pic>
        <p:sp>
          <p:nvSpPr>
            <p:cNvPr id="11" name="Flèche : droite 10"/>
            <p:cNvSpPr/>
            <p:nvPr/>
          </p:nvSpPr>
          <p:spPr bwMode="auto">
            <a:xfrm>
              <a:off x="4650059" y="5408341"/>
              <a:ext cx="936702" cy="367991"/>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ZoneTexte 3"/>
          <p:cNvSpPr txBox="1"/>
          <p:nvPr/>
        </p:nvSpPr>
        <p:spPr bwMode="auto">
          <a:xfrm>
            <a:off x="1741257" y="1312904"/>
            <a:ext cx="9509003" cy="470000"/>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ea typeface="Calibri"/>
                <a:cs typeface="Times New Roman"/>
              </a:rPr>
              <a:t>Déterminer la valeur de U</a:t>
            </a:r>
            <a:r>
              <a:rPr lang="fr-FR" sz="2400" b="1" baseline="-25000" dirty="0">
                <a:solidFill>
                  <a:schemeClr val="accent1">
                    <a:lumMod val="60000"/>
                    <a:lumOff val="40000"/>
                  </a:schemeClr>
                </a:solidFill>
                <a:latin typeface="Calibri"/>
                <a:ea typeface="Calibri"/>
                <a:cs typeface="Times New Roman"/>
              </a:rPr>
              <a:t>R</a:t>
            </a:r>
            <a:r>
              <a:rPr lang="fr-FR" sz="2400" b="1" dirty="0">
                <a:solidFill>
                  <a:schemeClr val="accent1">
                    <a:lumMod val="60000"/>
                    <a:lumOff val="40000"/>
                  </a:schemeClr>
                </a:solidFill>
                <a:latin typeface="Calibri"/>
                <a:ea typeface="Calibri"/>
                <a:cs typeface="Times New Roman"/>
              </a:rPr>
              <a:t> correspondant à un éclairement de </a:t>
            </a:r>
            <a:r>
              <a:rPr lang="fr-FR" sz="2400" b="1" dirty="0" smtClean="0">
                <a:solidFill>
                  <a:schemeClr val="accent1">
                    <a:lumMod val="60000"/>
                    <a:lumOff val="40000"/>
                  </a:schemeClr>
                </a:solidFill>
                <a:latin typeface="Calibri"/>
                <a:ea typeface="Calibri"/>
                <a:cs typeface="Times New Roman"/>
              </a:rPr>
              <a:t>50 %</a:t>
            </a:r>
            <a:endParaRPr dirty="0"/>
          </a:p>
        </p:txBody>
      </p:sp>
      <p:pic>
        <p:nvPicPr>
          <p:cNvPr id="2" name="Image 1"/>
          <p:cNvPicPr>
            <a:picLocks noChangeAspect="1"/>
          </p:cNvPicPr>
          <p:nvPr/>
        </p:nvPicPr>
        <p:blipFill>
          <a:blip r:embed="rId2"/>
          <a:stretch/>
        </p:blipFill>
        <p:spPr bwMode="auto">
          <a:xfrm>
            <a:off x="1837509" y="1999213"/>
            <a:ext cx="2702372" cy="2859574"/>
          </a:xfrm>
          <a:prstGeom prst="rect">
            <a:avLst/>
          </a:prstGeom>
        </p:spPr>
      </p:pic>
      <p:grpSp>
        <p:nvGrpSpPr>
          <p:cNvPr id="10" name="Groupe 9"/>
          <p:cNvGrpSpPr/>
          <p:nvPr/>
        </p:nvGrpSpPr>
        <p:grpSpPr bwMode="auto">
          <a:xfrm>
            <a:off x="6204472" y="1875284"/>
            <a:ext cx="4452798" cy="2111886"/>
            <a:chOff x="6204472" y="1875284"/>
            <a:chExt cx="4452798" cy="2111886"/>
          </a:xfrm>
        </p:grpSpPr>
        <p:pic>
          <p:nvPicPr>
            <p:cNvPr id="1028" name="Picture 4" descr="Télécharger Autodesk Tinkercad - Multimédia, Développement, Éducation - Les  Numériques"/>
            <p:cNvPicPr>
              <a:picLocks noChangeAspect="1" noChangeArrowheads="1"/>
            </p:cNvPicPr>
            <p:nvPr/>
          </p:nvPicPr>
          <p:blipFill>
            <a:blip r:embed="rId3"/>
            <a:stretch/>
          </p:blipFill>
          <p:spPr bwMode="auto">
            <a:xfrm>
              <a:off x="10051711" y="1875284"/>
              <a:ext cx="605559" cy="605559"/>
            </a:xfrm>
            <a:prstGeom prst="rect">
              <a:avLst/>
            </a:prstGeom>
            <a:noFill/>
          </p:spPr>
        </p:pic>
        <p:pic>
          <p:nvPicPr>
            <p:cNvPr id="5" name="Image 4"/>
            <p:cNvPicPr>
              <a:picLocks noChangeAspect="1"/>
            </p:cNvPicPr>
            <p:nvPr/>
          </p:nvPicPr>
          <p:blipFill>
            <a:blip r:embed="rId4"/>
            <a:stretch/>
          </p:blipFill>
          <p:spPr bwMode="auto">
            <a:xfrm>
              <a:off x="6204472" y="1875284"/>
              <a:ext cx="3528031" cy="2111886"/>
            </a:xfrm>
            <a:prstGeom prst="rect">
              <a:avLst/>
            </a:prstGeom>
          </p:spPr>
        </p:pic>
      </p:grpSp>
      <p:pic>
        <p:nvPicPr>
          <p:cNvPr id="9" name="Image 8"/>
          <p:cNvPicPr>
            <a:picLocks noChangeAspect="1"/>
          </p:cNvPicPr>
          <p:nvPr/>
        </p:nvPicPr>
        <p:blipFill>
          <a:blip r:embed="rId5"/>
          <a:stretch/>
        </p:blipFill>
        <p:spPr bwMode="auto">
          <a:xfrm>
            <a:off x="1837509" y="5032170"/>
            <a:ext cx="3086367" cy="1447925"/>
          </a:xfrm>
          <a:prstGeom prst="rect">
            <a:avLst/>
          </a:prstGeom>
        </p:spPr>
      </p:pic>
      <p:pic>
        <p:nvPicPr>
          <p:cNvPr id="11" name="Image 10"/>
          <p:cNvPicPr>
            <a:picLocks noChangeAspect="1"/>
          </p:cNvPicPr>
          <p:nvPr/>
        </p:nvPicPr>
        <p:blipFill>
          <a:blip r:embed="rId6"/>
          <a:stretch/>
        </p:blipFill>
        <p:spPr bwMode="auto">
          <a:xfrm>
            <a:off x="6096000" y="4054949"/>
            <a:ext cx="4078257" cy="2501873"/>
          </a:xfrm>
          <a:prstGeom prst="rect">
            <a:avLst/>
          </a:prstGeom>
        </p:spPr>
      </p:pic>
      <p:sp>
        <p:nvSpPr>
          <p:cNvPr id="8" name="Titre 2"/>
          <p:cNvSpPr>
            <a:spLocks noGrp="1"/>
          </p:cNvSpPr>
          <p:nvPr>
            <p:ph type="title"/>
          </p:nvPr>
        </p:nvSpPr>
        <p:spPr bwMode="auto">
          <a:xfrm>
            <a:off x="1579512" y="563993"/>
            <a:ext cx="10612488" cy="916132"/>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luminosité </a:t>
            </a:r>
            <a:r>
              <a:rPr lang="fr-FR" sz="2800" b="1" dirty="0" smtClean="0"/>
              <a:t>(Thèmes </a:t>
            </a:r>
            <a:r>
              <a:rPr lang="fr-FR" sz="2800" b="1" dirty="0"/>
              <a:t>n°1,2</a:t>
            </a:r>
            <a:r>
              <a:rPr lang="fr-FR" sz="2800" b="1" dirty="0" smtClean="0"/>
              <a:t>)</a:t>
            </a:r>
            <a:endParaRPr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44178" y="591145"/>
            <a:ext cx="10547822" cy="903937"/>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luminosité </a:t>
            </a:r>
            <a:r>
              <a:rPr lang="fr-FR" sz="2800" b="1" dirty="0" smtClean="0"/>
              <a:t>(Thèmes </a:t>
            </a:r>
            <a:r>
              <a:rPr lang="fr-FR" sz="2800" b="1" dirty="0"/>
              <a:t>n°1,2</a:t>
            </a:r>
            <a:r>
              <a:rPr lang="fr-FR" sz="2800" b="1" dirty="0" smtClean="0"/>
              <a:t>)</a:t>
            </a:r>
            <a:endParaRPr sz="4000" dirty="0"/>
          </a:p>
        </p:txBody>
      </p:sp>
      <p:sp>
        <p:nvSpPr>
          <p:cNvPr id="4" name="ZoneTexte 3"/>
          <p:cNvSpPr txBox="1"/>
          <p:nvPr/>
        </p:nvSpPr>
        <p:spPr bwMode="auto">
          <a:xfrm>
            <a:off x="1644178" y="1380118"/>
            <a:ext cx="7807599" cy="470000"/>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cs typeface="Times New Roman"/>
              </a:rPr>
              <a:t>Réalisation du programme de commande de </a:t>
            </a:r>
            <a:r>
              <a:rPr lang="fr-FR" sz="2400" b="1" dirty="0" smtClean="0">
                <a:solidFill>
                  <a:schemeClr val="accent1">
                    <a:lumMod val="60000"/>
                    <a:lumOff val="40000"/>
                  </a:schemeClr>
                </a:solidFill>
                <a:latin typeface="Calibri"/>
                <a:cs typeface="Times New Roman"/>
              </a:rPr>
              <a:t>l’éclairage</a:t>
            </a:r>
            <a:endParaRPr dirty="0"/>
          </a:p>
        </p:txBody>
      </p:sp>
      <p:pic>
        <p:nvPicPr>
          <p:cNvPr id="6" name="Image 5"/>
          <p:cNvPicPr>
            <a:picLocks noChangeAspect="1"/>
          </p:cNvPicPr>
          <p:nvPr/>
        </p:nvPicPr>
        <p:blipFill>
          <a:blip r:embed="rId2"/>
          <a:stretch/>
        </p:blipFill>
        <p:spPr bwMode="auto">
          <a:xfrm>
            <a:off x="5026393" y="1792235"/>
            <a:ext cx="6769448" cy="4629388"/>
          </a:xfrm>
          <a:prstGeom prst="rect">
            <a:avLst/>
          </a:prstGeom>
        </p:spPr>
      </p:pic>
      <p:pic>
        <p:nvPicPr>
          <p:cNvPr id="7" name="Image 6"/>
          <p:cNvPicPr>
            <a:picLocks noChangeAspect="1"/>
          </p:cNvPicPr>
          <p:nvPr/>
        </p:nvPicPr>
        <p:blipFill>
          <a:blip r:embed="rId3"/>
          <a:stretch/>
        </p:blipFill>
        <p:spPr bwMode="auto">
          <a:xfrm>
            <a:off x="2230427" y="2545566"/>
            <a:ext cx="2423642" cy="2241038"/>
          </a:xfrm>
          <a:prstGeom prst="rect">
            <a:avLst/>
          </a:prstGeom>
        </p:spPr>
      </p:pic>
      <p:grpSp>
        <p:nvGrpSpPr>
          <p:cNvPr id="11" name="Groupe 10"/>
          <p:cNvGrpSpPr/>
          <p:nvPr/>
        </p:nvGrpSpPr>
        <p:grpSpPr bwMode="auto">
          <a:xfrm>
            <a:off x="4301412" y="4553338"/>
            <a:ext cx="2829657" cy="1301053"/>
            <a:chOff x="4114800" y="4345888"/>
            <a:chExt cx="3190089" cy="1768256"/>
          </a:xfrm>
        </p:grpSpPr>
        <p:cxnSp>
          <p:nvCxnSpPr>
            <p:cNvPr id="8" name="Connecteur droit avec flèche 7"/>
            <p:cNvCxnSpPr>
              <a:cxnSpLocks/>
              <a:endCxn id="9" idx="1"/>
            </p:cNvCxnSpPr>
            <p:nvPr/>
          </p:nvCxnSpPr>
          <p:spPr bwMode="auto">
            <a:xfrm>
              <a:off x="4114800" y="4345888"/>
              <a:ext cx="1895295" cy="136439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e 8"/>
            <p:cNvSpPr/>
            <p:nvPr/>
          </p:nvSpPr>
          <p:spPr bwMode="auto">
            <a:xfrm>
              <a:off x="5787944" y="5640995"/>
              <a:ext cx="1516945" cy="473149"/>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55486" y="591159"/>
            <a:ext cx="10613457" cy="862678"/>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pH (Thèmes n°1,2</a:t>
            </a:r>
            <a:r>
              <a:rPr lang="fr-FR" sz="2800" b="1" dirty="0" smtClean="0"/>
              <a:t>)</a:t>
            </a:r>
            <a:endParaRPr sz="2800" dirty="0"/>
          </a:p>
        </p:txBody>
      </p:sp>
      <p:sp>
        <p:nvSpPr>
          <p:cNvPr id="4" name="ZoneTexte 3"/>
          <p:cNvSpPr txBox="1"/>
          <p:nvPr/>
        </p:nvSpPr>
        <p:spPr bwMode="auto">
          <a:xfrm>
            <a:off x="1655486" y="1458629"/>
            <a:ext cx="8073530" cy="470000"/>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cs typeface="Times New Roman"/>
              </a:rPr>
              <a:t>Recherche de la relation de la tension en fonction du </a:t>
            </a:r>
            <a:r>
              <a:rPr lang="fr-FR" sz="2400" b="1" dirty="0" smtClean="0">
                <a:solidFill>
                  <a:schemeClr val="accent1">
                    <a:lumMod val="60000"/>
                    <a:lumOff val="40000"/>
                  </a:schemeClr>
                </a:solidFill>
                <a:latin typeface="Calibri"/>
                <a:cs typeface="Times New Roman"/>
              </a:rPr>
              <a:t>pH</a:t>
            </a:r>
            <a:endParaRPr dirty="0"/>
          </a:p>
        </p:txBody>
      </p:sp>
      <p:pic>
        <p:nvPicPr>
          <p:cNvPr id="7" name="Image 6"/>
          <p:cNvPicPr>
            <a:picLocks noChangeAspect="1"/>
          </p:cNvPicPr>
          <p:nvPr/>
        </p:nvPicPr>
        <p:blipFill>
          <a:blip r:embed="rId2"/>
          <a:stretch/>
        </p:blipFill>
        <p:spPr bwMode="auto">
          <a:xfrm>
            <a:off x="1326949" y="1864069"/>
            <a:ext cx="3005324" cy="1336174"/>
          </a:xfrm>
          <a:prstGeom prst="rect">
            <a:avLst/>
          </a:prstGeom>
        </p:spPr>
      </p:pic>
      <p:grpSp>
        <p:nvGrpSpPr>
          <p:cNvPr id="5" name="Groupe 4"/>
          <p:cNvGrpSpPr/>
          <p:nvPr/>
        </p:nvGrpSpPr>
        <p:grpSpPr bwMode="auto">
          <a:xfrm>
            <a:off x="4831200" y="1866056"/>
            <a:ext cx="5503258" cy="1779899"/>
            <a:chOff x="4644352" y="1957092"/>
            <a:chExt cx="5503258" cy="1779899"/>
          </a:xfrm>
        </p:grpSpPr>
        <p:pic>
          <p:nvPicPr>
            <p:cNvPr id="10" name="Image 9"/>
            <p:cNvPicPr>
              <a:picLocks noChangeAspect="1"/>
            </p:cNvPicPr>
            <p:nvPr/>
          </p:nvPicPr>
          <p:blipFill>
            <a:blip r:embed="rId3"/>
            <a:stretch/>
          </p:blipFill>
          <p:spPr bwMode="auto">
            <a:xfrm>
              <a:off x="5731176" y="1957092"/>
              <a:ext cx="4416434" cy="1779899"/>
            </a:xfrm>
            <a:prstGeom prst="rect">
              <a:avLst/>
            </a:prstGeom>
          </p:spPr>
        </p:pic>
        <p:sp>
          <p:nvSpPr>
            <p:cNvPr id="14" name="Flèche : droite 13"/>
            <p:cNvSpPr/>
            <p:nvPr/>
          </p:nvSpPr>
          <p:spPr bwMode="auto">
            <a:xfrm>
              <a:off x="4644352" y="2701751"/>
              <a:ext cx="696686" cy="269269"/>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 name="ZoneTexte 1"/>
          <p:cNvSpPr txBox="1"/>
          <p:nvPr/>
        </p:nvSpPr>
        <p:spPr bwMode="auto">
          <a:xfrm>
            <a:off x="8211046" y="4011461"/>
            <a:ext cx="3846246" cy="1138773"/>
          </a:xfrm>
          <a:prstGeom prst="rect">
            <a:avLst/>
          </a:prstGeom>
          <a:noFill/>
        </p:spPr>
        <p:txBody>
          <a:bodyPr wrap="none" rtlCol="0">
            <a:spAutoFit/>
          </a:bodyPr>
          <a:lstStyle/>
          <a:p>
            <a:pPr>
              <a:defRPr/>
            </a:pPr>
            <a:r>
              <a:rPr lang="fr-FR" b="1" dirty="0"/>
              <a:t>Thème 1 :</a:t>
            </a:r>
            <a:endParaRPr dirty="0"/>
          </a:p>
          <a:p>
            <a:pPr marL="627063" lvl="1" indent="-285750">
              <a:buFont typeface="Arial"/>
              <a:buChar char="•"/>
              <a:defRPr/>
            </a:pPr>
            <a:r>
              <a:rPr lang="fr-FR" sz="1600" b="1" dirty="0" smtClean="0"/>
              <a:t>Étude </a:t>
            </a:r>
            <a:r>
              <a:rPr lang="fr-FR" sz="1600" b="1" dirty="0"/>
              <a:t>de la grandeur mesurée</a:t>
            </a:r>
            <a:endParaRPr dirty="0"/>
          </a:p>
          <a:p>
            <a:pPr marL="627063" lvl="1" indent="-285750">
              <a:buFont typeface="Arial"/>
              <a:buChar char="•"/>
              <a:defRPr/>
            </a:pPr>
            <a:r>
              <a:rPr lang="fr-FR" sz="1600" b="1" dirty="0"/>
              <a:t>Les capteurs</a:t>
            </a:r>
            <a:endParaRPr dirty="0"/>
          </a:p>
          <a:p>
            <a:pPr marL="742950" lvl="1" indent="-285750">
              <a:buFont typeface="Arial"/>
              <a:buChar char="•"/>
              <a:defRPr/>
            </a:pPr>
            <a:endParaRPr lang="fr-FR" dirty="0"/>
          </a:p>
        </p:txBody>
      </p:sp>
      <p:sp>
        <p:nvSpPr>
          <p:cNvPr id="15" name="Flèche : virage 14"/>
          <p:cNvSpPr/>
          <p:nvPr/>
        </p:nvSpPr>
        <p:spPr bwMode="auto">
          <a:xfrm rot="10800000">
            <a:off x="7348654" y="3614872"/>
            <a:ext cx="468351" cy="1779899"/>
          </a:xfrm>
          <a:prstGeom prst="bentArrow">
            <a:avLst>
              <a:gd name="adj1" fmla="val 25000"/>
              <a:gd name="adj2" fmla="val 25000"/>
              <a:gd name="adj3" fmla="val 25000"/>
              <a:gd name="adj4" fmla="val 4375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pic>
        <p:nvPicPr>
          <p:cNvPr id="8" name="Image 7"/>
          <p:cNvPicPr>
            <a:picLocks noChangeAspect="1"/>
          </p:cNvPicPr>
          <p:nvPr/>
        </p:nvPicPr>
        <p:blipFill>
          <a:blip r:embed="rId4"/>
          <a:stretch/>
        </p:blipFill>
        <p:spPr bwMode="auto">
          <a:xfrm>
            <a:off x="1362406" y="3610475"/>
            <a:ext cx="5599809" cy="30515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ZoneTexte 3"/>
          <p:cNvSpPr txBox="1"/>
          <p:nvPr/>
        </p:nvSpPr>
        <p:spPr bwMode="auto">
          <a:xfrm>
            <a:off x="1592532" y="1411959"/>
            <a:ext cx="8003658" cy="487506"/>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cs typeface="Times New Roman"/>
              </a:rPr>
              <a:t>Recherche de la relation de la tension en fonction du </a:t>
            </a:r>
            <a:r>
              <a:rPr lang="fr-FR" sz="2400" b="1" dirty="0" smtClean="0">
                <a:solidFill>
                  <a:schemeClr val="accent1">
                    <a:lumMod val="60000"/>
                    <a:lumOff val="40000"/>
                  </a:schemeClr>
                </a:solidFill>
                <a:latin typeface="Calibri"/>
                <a:cs typeface="Times New Roman"/>
              </a:rPr>
              <a:t>pH</a:t>
            </a:r>
            <a:endParaRPr dirty="0"/>
          </a:p>
        </p:txBody>
      </p:sp>
      <p:sp>
        <p:nvSpPr>
          <p:cNvPr id="15" name="ZoneTexte 14"/>
          <p:cNvSpPr txBox="1"/>
          <p:nvPr/>
        </p:nvSpPr>
        <p:spPr bwMode="auto">
          <a:xfrm>
            <a:off x="8662173" y="2168329"/>
            <a:ext cx="3461525" cy="2739211"/>
          </a:xfrm>
          <a:prstGeom prst="rect">
            <a:avLst/>
          </a:prstGeom>
          <a:noFill/>
        </p:spPr>
        <p:txBody>
          <a:bodyPr wrap="none" rtlCol="0">
            <a:spAutoFit/>
          </a:bodyPr>
          <a:lstStyle/>
          <a:p>
            <a:pPr>
              <a:defRPr/>
            </a:pPr>
            <a:r>
              <a:rPr lang="fr-FR" sz="1400" b="1" dirty="0"/>
              <a:t>Thème 1 :</a:t>
            </a:r>
            <a:endParaRPr dirty="0"/>
          </a:p>
          <a:p>
            <a:pPr marL="627063" lvl="1" indent="-285750">
              <a:buFont typeface="Arial"/>
              <a:buChar char="•"/>
              <a:defRPr/>
            </a:pPr>
            <a:r>
              <a:rPr lang="fr-FR" sz="1400" b="1" dirty="0" smtClean="0"/>
              <a:t>Étude </a:t>
            </a:r>
            <a:r>
              <a:rPr lang="fr-FR" sz="1400" b="1" dirty="0"/>
              <a:t>de la grandeur mesurée</a:t>
            </a:r>
            <a:endParaRPr dirty="0"/>
          </a:p>
          <a:p>
            <a:pPr marL="627063" lvl="1" indent="-285750">
              <a:buFont typeface="Arial"/>
              <a:buChar char="•"/>
              <a:defRPr/>
            </a:pPr>
            <a:r>
              <a:rPr lang="fr-FR" sz="1400" b="1" dirty="0"/>
              <a:t>Les capteurs</a:t>
            </a:r>
            <a:endParaRPr dirty="0"/>
          </a:p>
          <a:p>
            <a:pPr marL="285750" indent="-285750">
              <a:buFont typeface="Arial"/>
              <a:buChar char="•"/>
              <a:defRPr/>
            </a:pPr>
            <a:endParaRPr lang="fr-FR" sz="1400" b="1" dirty="0"/>
          </a:p>
          <a:p>
            <a:pPr>
              <a:defRPr/>
            </a:pPr>
            <a:r>
              <a:rPr lang="fr-FR" sz="1400" b="1" dirty="0"/>
              <a:t>Thème 2 :</a:t>
            </a:r>
            <a:endParaRPr dirty="0"/>
          </a:p>
          <a:p>
            <a:pPr marL="627063" indent="-285750">
              <a:buFont typeface="Arial"/>
              <a:buChar char="•"/>
              <a:defRPr/>
            </a:pPr>
            <a:r>
              <a:rPr lang="fr-FR" sz="1400" b="1" dirty="0"/>
              <a:t>La chaîne de mesure</a:t>
            </a:r>
            <a:endParaRPr dirty="0"/>
          </a:p>
          <a:p>
            <a:pPr marL="627063" indent="-285750">
              <a:buFont typeface="Arial"/>
              <a:buChar char="•"/>
              <a:defRPr/>
            </a:pPr>
            <a:r>
              <a:rPr lang="fr-FR" sz="1400" b="1" dirty="0"/>
              <a:t>Obtention d’une tension</a:t>
            </a:r>
            <a:endParaRPr dirty="0"/>
          </a:p>
          <a:p>
            <a:pPr marL="285750" indent="-285750">
              <a:buFont typeface="Arial"/>
              <a:buChar char="•"/>
              <a:defRPr/>
            </a:pPr>
            <a:endParaRPr lang="fr-FR" sz="1400" b="1" dirty="0"/>
          </a:p>
          <a:p>
            <a:pPr>
              <a:defRPr/>
            </a:pPr>
            <a:r>
              <a:rPr lang="fr-FR" sz="1400" b="1" dirty="0"/>
              <a:t>Connaissances transversales </a:t>
            </a:r>
            <a:r>
              <a:rPr lang="fr-FR" sz="1400" dirty="0"/>
              <a:t>:</a:t>
            </a:r>
            <a:endParaRPr dirty="0"/>
          </a:p>
          <a:p>
            <a:pPr marL="627063" indent="-285750">
              <a:buFont typeface="Arial"/>
              <a:buChar char="•"/>
              <a:defRPr/>
            </a:pPr>
            <a:r>
              <a:rPr lang="fr-FR" sz="1400" b="1" dirty="0"/>
              <a:t>Filtrage</a:t>
            </a:r>
            <a:endParaRPr dirty="0"/>
          </a:p>
          <a:p>
            <a:pPr marL="627063" indent="-285750">
              <a:buFont typeface="Arial"/>
              <a:buChar char="•"/>
              <a:defRPr/>
            </a:pPr>
            <a:r>
              <a:rPr lang="fr-FR" sz="1400" b="1" dirty="0"/>
              <a:t>Amplification</a:t>
            </a:r>
            <a:endParaRPr dirty="0"/>
          </a:p>
          <a:p>
            <a:pPr marL="742950" lvl="1" indent="-285750">
              <a:buFont typeface="Arial"/>
              <a:buChar char="•"/>
              <a:defRPr/>
            </a:pPr>
            <a:endParaRPr lang="fr-FR" dirty="0"/>
          </a:p>
        </p:txBody>
      </p:sp>
      <p:grpSp>
        <p:nvGrpSpPr>
          <p:cNvPr id="7" name="Groupe 6"/>
          <p:cNvGrpSpPr/>
          <p:nvPr/>
        </p:nvGrpSpPr>
        <p:grpSpPr bwMode="auto">
          <a:xfrm>
            <a:off x="3663617" y="1781795"/>
            <a:ext cx="4794399" cy="2739211"/>
            <a:chOff x="3604199" y="1812199"/>
            <a:chExt cx="4592094" cy="2544859"/>
          </a:xfrm>
        </p:grpSpPr>
        <p:sp>
          <p:nvSpPr>
            <p:cNvPr id="14" name="Flèche : droite 13"/>
            <p:cNvSpPr/>
            <p:nvPr/>
          </p:nvSpPr>
          <p:spPr bwMode="auto">
            <a:xfrm>
              <a:off x="3604199" y="2883817"/>
              <a:ext cx="696686" cy="269269"/>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9" name="Image 8"/>
            <p:cNvPicPr>
              <a:picLocks noChangeAspect="1"/>
            </p:cNvPicPr>
            <p:nvPr/>
          </p:nvPicPr>
          <p:blipFill>
            <a:blip r:embed="rId2"/>
            <a:stretch/>
          </p:blipFill>
          <p:spPr bwMode="auto">
            <a:xfrm>
              <a:off x="4367939" y="1812199"/>
              <a:ext cx="3828354" cy="2544859"/>
            </a:xfrm>
            <a:prstGeom prst="rect">
              <a:avLst/>
            </a:prstGeom>
          </p:spPr>
        </p:pic>
      </p:grpSp>
      <p:grpSp>
        <p:nvGrpSpPr>
          <p:cNvPr id="8" name="Groupe 7"/>
          <p:cNvGrpSpPr/>
          <p:nvPr/>
        </p:nvGrpSpPr>
        <p:grpSpPr bwMode="auto">
          <a:xfrm>
            <a:off x="1592532" y="4286005"/>
            <a:ext cx="6865484" cy="2150948"/>
            <a:chOff x="1563748" y="4234383"/>
            <a:chExt cx="6865484" cy="2150948"/>
          </a:xfrm>
        </p:grpSpPr>
        <p:pic>
          <p:nvPicPr>
            <p:cNvPr id="6" name="Image 5"/>
            <p:cNvPicPr>
              <a:picLocks noChangeAspect="1"/>
            </p:cNvPicPr>
            <p:nvPr/>
          </p:nvPicPr>
          <p:blipFill>
            <a:blip r:embed="rId3"/>
            <a:stretch/>
          </p:blipFill>
          <p:spPr bwMode="auto">
            <a:xfrm>
              <a:off x="1563748" y="4803285"/>
              <a:ext cx="6865484" cy="1582046"/>
            </a:xfrm>
            <a:prstGeom prst="rect">
              <a:avLst/>
            </a:prstGeom>
          </p:spPr>
        </p:pic>
        <p:sp>
          <p:nvSpPr>
            <p:cNvPr id="12" name="Flèche : droite 11"/>
            <p:cNvSpPr/>
            <p:nvPr/>
          </p:nvSpPr>
          <p:spPr bwMode="auto">
            <a:xfrm rot="5400000">
              <a:off x="5899311" y="4321580"/>
              <a:ext cx="470002" cy="295608"/>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 name="Rectangle 1"/>
          <p:cNvSpPr/>
          <p:nvPr/>
        </p:nvSpPr>
        <p:spPr bwMode="auto">
          <a:xfrm>
            <a:off x="2241395" y="4907540"/>
            <a:ext cx="5051503" cy="1338240"/>
          </a:xfrm>
          <a:prstGeom prst="rect">
            <a:avLst/>
          </a:prstGeom>
          <a:noFill/>
          <a:ln w="19050">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3" name="Titre 2"/>
          <p:cNvSpPr>
            <a:spLocks noGrp="1"/>
          </p:cNvSpPr>
          <p:nvPr>
            <p:ph type="title"/>
          </p:nvPr>
        </p:nvSpPr>
        <p:spPr bwMode="auto">
          <a:xfrm>
            <a:off x="1592532" y="621935"/>
            <a:ext cx="10599468" cy="890996"/>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pH (Thèmes n°1,2</a:t>
            </a:r>
            <a:r>
              <a:rPr lang="fr-FR" sz="2800" b="1" dirty="0" smtClean="0"/>
              <a:t>)</a:t>
            </a:r>
            <a:endParaRPr sz="4000" dirty="0"/>
          </a:p>
        </p:txBody>
      </p:sp>
      <p:grpSp>
        <p:nvGrpSpPr>
          <p:cNvPr id="10" name="Groupe 9"/>
          <p:cNvGrpSpPr/>
          <p:nvPr/>
        </p:nvGrpSpPr>
        <p:grpSpPr bwMode="auto">
          <a:xfrm>
            <a:off x="1227738" y="1983663"/>
            <a:ext cx="2323086" cy="1842407"/>
            <a:chOff x="1227738" y="1983663"/>
            <a:chExt cx="2323086" cy="1842407"/>
          </a:xfrm>
        </p:grpSpPr>
        <p:pic>
          <p:nvPicPr>
            <p:cNvPr id="5" name="Image 4"/>
            <p:cNvPicPr>
              <a:picLocks noChangeAspect="1"/>
            </p:cNvPicPr>
            <p:nvPr/>
          </p:nvPicPr>
          <p:blipFill>
            <a:blip r:embed="rId4"/>
            <a:stretch/>
          </p:blipFill>
          <p:spPr bwMode="auto">
            <a:xfrm>
              <a:off x="1227738" y="2322897"/>
              <a:ext cx="2323086" cy="1503173"/>
            </a:xfrm>
            <a:prstGeom prst="rect">
              <a:avLst/>
            </a:prstGeom>
          </p:spPr>
        </p:pic>
        <p:sp>
          <p:nvSpPr>
            <p:cNvPr id="3" name="ZoneTexte 2"/>
            <p:cNvSpPr txBox="1"/>
            <p:nvPr/>
          </p:nvSpPr>
          <p:spPr bwMode="auto">
            <a:xfrm>
              <a:off x="1946579" y="1983663"/>
              <a:ext cx="1043876" cy="369332"/>
            </a:xfrm>
            <a:prstGeom prst="rect">
              <a:avLst/>
            </a:prstGeom>
            <a:noFill/>
          </p:spPr>
          <p:txBody>
            <a:bodyPr wrap="none" rtlCol="0">
              <a:spAutoFit/>
            </a:bodyPr>
            <a:lstStyle/>
            <a:p>
              <a:pPr>
                <a:defRPr/>
              </a:pPr>
              <a:r>
                <a:rPr lang="fr-FR" b="1"/>
                <a:t>Module</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2" name="Groupe 1"/>
          <p:cNvGrpSpPr/>
          <p:nvPr/>
        </p:nvGrpSpPr>
        <p:grpSpPr bwMode="auto">
          <a:xfrm>
            <a:off x="1159727" y="1587342"/>
            <a:ext cx="6208077" cy="5008206"/>
            <a:chOff x="1622295" y="1459501"/>
            <a:chExt cx="5745509" cy="4699737"/>
          </a:xfrm>
        </p:grpSpPr>
        <p:pic>
          <p:nvPicPr>
            <p:cNvPr id="1026" name="Picture 2" descr="myDAQ : mon labo portable | Elektor Magazine"/>
            <p:cNvPicPr>
              <a:picLocks noChangeAspect="1" noChangeArrowheads="1"/>
            </p:cNvPicPr>
            <p:nvPr/>
          </p:nvPicPr>
          <p:blipFill>
            <a:blip r:embed="rId2"/>
            <a:stretch/>
          </p:blipFill>
          <p:spPr bwMode="auto">
            <a:xfrm>
              <a:off x="5676256" y="1459501"/>
              <a:ext cx="1691548" cy="1305311"/>
            </a:xfrm>
            <a:prstGeom prst="rect">
              <a:avLst/>
            </a:prstGeom>
            <a:noFill/>
          </p:spPr>
        </p:pic>
        <p:pic>
          <p:nvPicPr>
            <p:cNvPr id="10" name="Image 9"/>
            <p:cNvPicPr>
              <a:picLocks noChangeAspect="1"/>
            </p:cNvPicPr>
            <p:nvPr/>
          </p:nvPicPr>
          <p:blipFill>
            <a:blip r:embed="rId3"/>
            <a:stretch/>
          </p:blipFill>
          <p:spPr bwMode="auto">
            <a:xfrm>
              <a:off x="1622295" y="2023610"/>
              <a:ext cx="3748195" cy="4135628"/>
            </a:xfrm>
            <a:prstGeom prst="rect">
              <a:avLst/>
            </a:prstGeom>
          </p:spPr>
        </p:pic>
      </p:grpSp>
      <p:sp>
        <p:nvSpPr>
          <p:cNvPr id="4" name="ZoneTexte 3"/>
          <p:cNvSpPr txBox="1"/>
          <p:nvPr/>
        </p:nvSpPr>
        <p:spPr bwMode="auto">
          <a:xfrm>
            <a:off x="1558641" y="1343589"/>
            <a:ext cx="9509003" cy="487506"/>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cs typeface="Times New Roman"/>
              </a:rPr>
              <a:t>Diagramme de Bode et </a:t>
            </a:r>
            <a:r>
              <a:rPr lang="fr-FR" sz="2400" b="1" dirty="0" smtClean="0">
                <a:solidFill>
                  <a:schemeClr val="accent1">
                    <a:lumMod val="60000"/>
                    <a:lumOff val="40000"/>
                  </a:schemeClr>
                </a:solidFill>
                <a:latin typeface="Calibri"/>
                <a:cs typeface="Times New Roman"/>
              </a:rPr>
              <a:t>caractéristique </a:t>
            </a:r>
            <a:r>
              <a:rPr lang="fr-FR" sz="2400" b="1" dirty="0">
                <a:solidFill>
                  <a:schemeClr val="accent1">
                    <a:lumMod val="60000"/>
                    <a:lumOff val="40000"/>
                  </a:schemeClr>
                </a:solidFill>
                <a:latin typeface="Calibri"/>
                <a:cs typeface="Times New Roman"/>
              </a:rPr>
              <a:t>de transfert du </a:t>
            </a:r>
            <a:r>
              <a:rPr lang="fr-FR" sz="2400" b="1" dirty="0" smtClean="0">
                <a:solidFill>
                  <a:schemeClr val="accent1">
                    <a:lumMod val="60000"/>
                    <a:lumOff val="40000"/>
                  </a:schemeClr>
                </a:solidFill>
                <a:latin typeface="Calibri"/>
                <a:cs typeface="Times New Roman"/>
              </a:rPr>
              <a:t>module</a:t>
            </a:r>
            <a:endParaRPr dirty="0"/>
          </a:p>
        </p:txBody>
      </p:sp>
      <p:sp>
        <p:nvSpPr>
          <p:cNvPr id="8" name="Titre 2"/>
          <p:cNvSpPr>
            <a:spLocks noGrp="1"/>
          </p:cNvSpPr>
          <p:nvPr>
            <p:ph type="title"/>
          </p:nvPr>
        </p:nvSpPr>
        <p:spPr bwMode="auto">
          <a:xfrm>
            <a:off x="1611906" y="591589"/>
            <a:ext cx="10580093" cy="724630"/>
          </a:xfrm>
        </p:spPr>
        <p:txBody>
          <a:bodyPr>
            <a:noAutofit/>
          </a:bodyPr>
          <a:lstStyle/>
          <a:p>
            <a:pPr>
              <a:defRPr/>
            </a:pPr>
            <a:r>
              <a:rPr lang="fr-FR" sz="2800" b="1" dirty="0"/>
              <a:t>Activité : </a:t>
            </a:r>
            <a:r>
              <a:rPr lang="fr-FR" sz="2800" b="1" dirty="0" smtClean="0"/>
              <a:t>mise </a:t>
            </a:r>
            <a:r>
              <a:rPr lang="fr-FR" sz="2800" b="1" dirty="0"/>
              <a:t>en œuvre et conditionnement des signaux issus du capteur de pH (Thèmes n°1,2</a:t>
            </a:r>
            <a:r>
              <a:rPr lang="fr-FR" sz="2800" b="1" dirty="0" smtClean="0"/>
              <a:t>)</a:t>
            </a:r>
            <a:endParaRPr sz="4000" dirty="0"/>
          </a:p>
        </p:txBody>
      </p:sp>
      <p:pic>
        <p:nvPicPr>
          <p:cNvPr id="9" name="Image 8"/>
          <p:cNvPicPr>
            <a:picLocks noChangeAspect="1"/>
          </p:cNvPicPr>
          <p:nvPr/>
        </p:nvPicPr>
        <p:blipFill>
          <a:blip r:embed="rId4"/>
          <a:stretch/>
        </p:blipFill>
        <p:spPr bwMode="auto">
          <a:xfrm>
            <a:off x="5683068" y="2993769"/>
            <a:ext cx="6303388" cy="3473937"/>
          </a:xfrm>
          <a:prstGeom prst="rect">
            <a:avLst/>
          </a:prstGeom>
        </p:spPr>
      </p:pic>
      <p:pic>
        <p:nvPicPr>
          <p:cNvPr id="5" name="Image 4"/>
          <p:cNvPicPr>
            <a:picLocks noChangeAspect="1"/>
          </p:cNvPicPr>
          <p:nvPr/>
        </p:nvPicPr>
        <p:blipFill>
          <a:blip r:embed="rId5"/>
          <a:stretch/>
        </p:blipFill>
        <p:spPr bwMode="auto">
          <a:xfrm>
            <a:off x="8693571" y="1764106"/>
            <a:ext cx="2886217" cy="781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re 2"/>
          <p:cNvSpPr txBox="1"/>
          <p:nvPr/>
        </p:nvSpPr>
        <p:spPr bwMode="auto">
          <a:xfrm>
            <a:off x="1610265" y="607280"/>
            <a:ext cx="10581735" cy="897794"/>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fr-FR" sz="2800" b="1" dirty="0"/>
              <a:t>Activité : </a:t>
            </a:r>
            <a:r>
              <a:rPr lang="fr-FR" sz="2800" b="1" dirty="0" smtClean="0"/>
              <a:t>mise </a:t>
            </a:r>
            <a:r>
              <a:rPr lang="fr-FR" sz="2800" b="1" dirty="0"/>
              <a:t>en œuvre et conditionnement des signaux issus du capteur de pH (Thèmes n°1,2</a:t>
            </a:r>
            <a:r>
              <a:rPr lang="fr-FR" sz="2800" b="1" dirty="0" smtClean="0"/>
              <a:t>)</a:t>
            </a:r>
            <a:endParaRPr sz="4000" dirty="0"/>
          </a:p>
        </p:txBody>
      </p:sp>
      <p:sp>
        <p:nvSpPr>
          <p:cNvPr id="5" name="ZoneTexte 4"/>
          <p:cNvSpPr txBox="1"/>
          <p:nvPr/>
        </p:nvSpPr>
        <p:spPr bwMode="auto">
          <a:xfrm>
            <a:off x="1678075" y="1448116"/>
            <a:ext cx="8458373" cy="487506"/>
          </a:xfrm>
          <a:prstGeom prst="rect">
            <a:avLst/>
          </a:prstGeom>
          <a:noFill/>
        </p:spPr>
        <p:txBody>
          <a:bodyPr wrap="square">
            <a:spAutoFit/>
          </a:bodyPr>
          <a:lstStyle/>
          <a:p>
            <a:pPr marL="342900" indent="-342900">
              <a:lnSpc>
                <a:spcPct val="107000"/>
              </a:lnSpc>
              <a:spcAft>
                <a:spcPts val="800"/>
              </a:spcAft>
              <a:buFont typeface="Wingdings"/>
              <a:buChar char="Ø"/>
              <a:defRPr/>
            </a:pPr>
            <a:r>
              <a:rPr lang="fr-FR" sz="2400" b="1" dirty="0">
                <a:solidFill>
                  <a:schemeClr val="accent1">
                    <a:lumMod val="60000"/>
                    <a:lumOff val="40000"/>
                  </a:schemeClr>
                </a:solidFill>
                <a:latin typeface="Calibri"/>
                <a:cs typeface="Times New Roman"/>
              </a:rPr>
              <a:t>Détermination de l’équation du pH en fonction de </a:t>
            </a:r>
            <a:r>
              <a:rPr lang="fr-FR" sz="2400" b="1" dirty="0" err="1" smtClean="0">
                <a:solidFill>
                  <a:schemeClr val="accent1">
                    <a:lumMod val="60000"/>
                    <a:lumOff val="40000"/>
                  </a:schemeClr>
                </a:solidFill>
                <a:latin typeface="Calibri"/>
                <a:cs typeface="Times New Roman"/>
              </a:rPr>
              <a:t>Vcan</a:t>
            </a:r>
            <a:endParaRPr dirty="0"/>
          </a:p>
        </p:txBody>
      </p:sp>
      <p:pic>
        <p:nvPicPr>
          <p:cNvPr id="4" name="Image 3"/>
          <p:cNvPicPr>
            <a:picLocks noChangeAspect="1"/>
          </p:cNvPicPr>
          <p:nvPr/>
        </p:nvPicPr>
        <p:blipFill>
          <a:blip r:embed="rId2"/>
          <a:stretch/>
        </p:blipFill>
        <p:spPr bwMode="auto">
          <a:xfrm>
            <a:off x="4293248" y="1974956"/>
            <a:ext cx="3534656" cy="318028"/>
          </a:xfrm>
          <a:prstGeom prst="rect">
            <a:avLst/>
          </a:prstGeom>
        </p:spPr>
      </p:pic>
      <p:sp>
        <p:nvSpPr>
          <p:cNvPr id="6" name="ZoneTexte 5"/>
          <p:cNvSpPr txBox="1"/>
          <p:nvPr/>
        </p:nvSpPr>
        <p:spPr bwMode="auto">
          <a:xfrm>
            <a:off x="1773828" y="1923652"/>
            <a:ext cx="2295821" cy="369332"/>
          </a:xfrm>
          <a:prstGeom prst="rect">
            <a:avLst/>
          </a:prstGeom>
          <a:noFill/>
        </p:spPr>
        <p:txBody>
          <a:bodyPr wrap="none" rtlCol="0">
            <a:spAutoFit/>
          </a:bodyPr>
          <a:lstStyle/>
          <a:p>
            <a:pPr>
              <a:defRPr/>
            </a:pPr>
            <a:r>
              <a:rPr lang="fr-FR" b="1" dirty="0" smtClean="0"/>
              <a:t>Étude </a:t>
            </a:r>
            <a:r>
              <a:rPr lang="fr-FR" b="1" dirty="0"/>
              <a:t>du capteur :</a:t>
            </a:r>
            <a:endParaRPr dirty="0"/>
          </a:p>
        </p:txBody>
      </p:sp>
      <p:sp>
        <p:nvSpPr>
          <p:cNvPr id="7" name="ZoneTexte 6"/>
          <p:cNvSpPr txBox="1"/>
          <p:nvPr/>
        </p:nvSpPr>
        <p:spPr bwMode="auto">
          <a:xfrm>
            <a:off x="1773828" y="2408197"/>
            <a:ext cx="2215671" cy="369332"/>
          </a:xfrm>
          <a:prstGeom prst="rect">
            <a:avLst/>
          </a:prstGeom>
          <a:noFill/>
        </p:spPr>
        <p:txBody>
          <a:bodyPr wrap="none" rtlCol="0">
            <a:spAutoFit/>
          </a:bodyPr>
          <a:lstStyle/>
          <a:p>
            <a:pPr>
              <a:defRPr/>
            </a:pPr>
            <a:r>
              <a:rPr lang="fr-FR" b="1" dirty="0" smtClean="0"/>
              <a:t>Étude </a:t>
            </a:r>
            <a:r>
              <a:rPr lang="fr-FR" b="1" dirty="0"/>
              <a:t>du module :</a:t>
            </a:r>
            <a:endParaRPr dirty="0"/>
          </a:p>
        </p:txBody>
      </p:sp>
      <p:pic>
        <p:nvPicPr>
          <p:cNvPr id="12" name="Image 11"/>
          <p:cNvPicPr>
            <a:picLocks noChangeAspect="1"/>
          </p:cNvPicPr>
          <p:nvPr/>
        </p:nvPicPr>
        <p:blipFill>
          <a:blip r:embed="rId3"/>
          <a:stretch/>
        </p:blipFill>
        <p:spPr bwMode="auto">
          <a:xfrm>
            <a:off x="4734173" y="2436639"/>
            <a:ext cx="3156271" cy="388610"/>
          </a:xfrm>
          <a:prstGeom prst="rect">
            <a:avLst/>
          </a:prstGeom>
        </p:spPr>
      </p:pic>
      <p:grpSp>
        <p:nvGrpSpPr>
          <p:cNvPr id="14" name="Groupe 13"/>
          <p:cNvGrpSpPr/>
          <p:nvPr/>
        </p:nvGrpSpPr>
        <p:grpSpPr bwMode="auto">
          <a:xfrm>
            <a:off x="7827904" y="1842100"/>
            <a:ext cx="3868367" cy="1007620"/>
            <a:chOff x="7896893" y="1744785"/>
            <a:chExt cx="3868367" cy="1007620"/>
          </a:xfrm>
        </p:grpSpPr>
        <p:sp>
          <p:nvSpPr>
            <p:cNvPr id="13" name="ZoneTexte 12"/>
            <p:cNvSpPr txBox="1"/>
            <p:nvPr/>
          </p:nvSpPr>
          <p:spPr bwMode="auto">
            <a:xfrm>
              <a:off x="8507637" y="1744785"/>
              <a:ext cx="3257623" cy="723275"/>
            </a:xfrm>
            <a:prstGeom prst="rect">
              <a:avLst/>
            </a:prstGeom>
            <a:noFill/>
          </p:spPr>
          <p:txBody>
            <a:bodyPr wrap="none" rtlCol="0">
              <a:spAutoFit/>
            </a:bodyPr>
            <a:lstStyle/>
            <a:p>
              <a:pPr>
                <a:spcAft>
                  <a:spcPts val="600"/>
                </a:spcAft>
                <a:defRPr/>
              </a:pPr>
              <a:r>
                <a:rPr lang="fr-FR" b="1" dirty="0" smtClean="0"/>
                <a:t>Équation </a:t>
              </a:r>
              <a:r>
                <a:rPr lang="fr-FR" b="1" dirty="0"/>
                <a:t>de pH = f(</a:t>
              </a:r>
              <a:r>
                <a:rPr lang="fr-FR" b="1" dirty="0" err="1"/>
                <a:t>Vcan</a:t>
              </a:r>
              <a:r>
                <a:rPr lang="fr-FR" b="1" dirty="0"/>
                <a:t>) :  </a:t>
              </a:r>
              <a:endParaRPr dirty="0"/>
            </a:p>
            <a:p>
              <a:pPr algn="ctr">
                <a:defRPr/>
              </a:pPr>
              <a:r>
                <a:rPr lang="fr-FR" b="1" dirty="0">
                  <a:solidFill>
                    <a:srgbClr val="FF0000"/>
                  </a:solidFill>
                </a:rPr>
                <a:t>pH = 4,48 </a:t>
              </a:r>
              <a:r>
                <a:rPr lang="fr-FR" b="1" dirty="0" err="1">
                  <a:solidFill>
                    <a:srgbClr val="FF0000"/>
                  </a:solidFill>
                </a:rPr>
                <a:t>Vcan</a:t>
              </a:r>
              <a:r>
                <a:rPr lang="fr-FR" b="1" dirty="0">
                  <a:solidFill>
                    <a:srgbClr val="FF0000"/>
                  </a:solidFill>
                </a:rPr>
                <a:t> + 1,76</a:t>
              </a:r>
              <a:endParaRPr dirty="0"/>
            </a:p>
          </p:txBody>
        </p:sp>
        <mc:AlternateContent xmlns:mc="http://schemas.openxmlformats.org/markup-compatibility/2006" xmlns:a14="http://schemas.microsoft.com/office/drawing/2010/main">
          <mc:Choice Requires="a14">
            <p:sp>
              <p:nvSpPr>
                <p:cNvPr id="3" name="ZoneTexte 2"/>
                <p:cNvSpPr txBox="1"/>
                <p:nvPr/>
              </p:nvSpPr>
              <p:spPr bwMode="auto">
                <a:xfrm>
                  <a:off x="7896893" y="1868124"/>
                  <a:ext cx="770568" cy="884281"/>
                </a:xfrm>
                <a:prstGeom prst="rect">
                  <a:avLst/>
                </a:prstGeom>
                <a:noFill/>
              </p:spPr>
              <p:txBody>
                <a:bodyPr wrap="square" lIns="0" tIns="0" rIns="0" bIns="0" rtlCol="0">
                  <a:spAutoFit/>
                </a:bodyPr>
                <a:lstStyle/>
                <a:p>
                  <a:pPr>
                    <a:defRPr/>
                  </a:pPr>
                  <a14:m>
                    <m:oMath xmlns:m="http://schemas.openxmlformats.org/officeDocument/2006/math">
                      <m:d>
                        <m:dPr>
                          <m:begChr m:val=""/>
                          <m:endChr m:val="}"/>
                          <m:ctrlPr>
                            <a:rPr lang="fr-FR" i="1">
                              <a:latin typeface="Cambria Math" panose="02040503050406030204" pitchFamily="18" charset="0"/>
                              <a:ea typeface="Cambria Math"/>
                              <a:cs typeface="Cambria Math"/>
                            </a:rPr>
                          </m:ctrlPr>
                        </m:dPr>
                        <m:e>
                          <m:eqArr>
                            <m:eqArrPr>
                              <m:ctrlPr>
                                <a:rPr lang="fr-FR" b="0" i="1">
                                  <a:latin typeface="Cambria Math" panose="02040503050406030204" pitchFamily="18" charset="0"/>
                                  <a:ea typeface="Cambria Math"/>
                                  <a:cs typeface="Cambria Math"/>
                                </a:rPr>
                              </m:ctrlPr>
                            </m:eqArrPr>
                            <m:e>
                              <m:r>
                                <a:rPr lang="fr-FR" b="0" i="1">
                                  <a:latin typeface="Cambria Math"/>
                                </a:rPr>
                                <m:t> </m:t>
                              </m:r>
                            </m:e>
                            <m:e/>
                            <m:e/>
                            <m:e/>
                          </m:eqArr>
                        </m:e>
                      </m:d>
                    </m:oMath>
                  </a14:m>
                  <a:r>
                    <a:rPr lang="fr-FR"/>
                    <a:t> </a:t>
                  </a:r>
                  <a:r>
                    <a:rPr lang="fr-FR" b="1">
                      <a:solidFill>
                        <a:srgbClr val="FF0000"/>
                      </a:solidFill>
                    </a:rPr>
                    <a:t></a:t>
                  </a:r>
                </a:p>
              </p:txBody>
            </p:sp>
          </mc:Choice>
          <mc:Fallback xmlns="">
            <p:sp>
              <p:nvSpPr>
                <p:cNvPr id="3" name="ZoneTexte 2"/>
                <p:cNvSpPr txBox="1">
                  <a:spLocks noRot="1" noChangeAspect="1" noMove="1" noResize="1" noEditPoints="1" noAdjustHandles="1" noChangeArrowheads="1" noChangeShapeType="1" noTextEdit="1"/>
                </p:cNvSpPr>
                <p:nvPr/>
              </p:nvSpPr>
              <p:spPr bwMode="auto">
                <a:xfrm>
                  <a:off x="7896893" y="1868124"/>
                  <a:ext cx="770568" cy="884281"/>
                </a:xfrm>
                <a:prstGeom prst="rect">
                  <a:avLst/>
                </a:prstGeom>
                <a:blipFill>
                  <a:blip r:embed="rId4"/>
                  <a:stretch>
                    <a:fillRect/>
                  </a:stretch>
                </a:blipFill>
              </p:spPr>
              <p:txBody>
                <a:bodyPr/>
                <a:lstStyle/>
                <a:p>
                  <a:r>
                    <a:rPr lang="fr-FR">
                      <a:noFill/>
                    </a:rPr>
                    <a:t> </a:t>
                  </a:r>
                </a:p>
              </p:txBody>
            </p:sp>
          </mc:Fallback>
        </mc:AlternateContent>
      </p:grpSp>
      <p:pic>
        <p:nvPicPr>
          <p:cNvPr id="11" name="Image 10"/>
          <p:cNvPicPr>
            <a:picLocks noChangeAspect="1"/>
          </p:cNvPicPr>
          <p:nvPr/>
        </p:nvPicPr>
        <p:blipFill>
          <a:blip r:embed="rId5"/>
          <a:stretch/>
        </p:blipFill>
        <p:spPr bwMode="auto">
          <a:xfrm>
            <a:off x="4747143" y="3092495"/>
            <a:ext cx="2989926" cy="34966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597793" y="664143"/>
            <a:ext cx="10594207" cy="575711"/>
          </a:xfrm>
        </p:spPr>
        <p:txBody>
          <a:bodyPr>
            <a:normAutofit/>
          </a:bodyPr>
          <a:lstStyle/>
          <a:p>
            <a:r>
              <a:rPr lang="fr-FR" sz="2800" b="1" dirty="0"/>
              <a:t>Exemple C04 : Analyser un système informatique</a:t>
            </a:r>
          </a:p>
        </p:txBody>
      </p:sp>
      <p:pic>
        <p:nvPicPr>
          <p:cNvPr id="4" name="Image 3">
            <a:extLst>
              <a:ext uri="{FF2B5EF4-FFF2-40B4-BE49-F238E27FC236}">
                <a16:creationId xmlns:a16="http://schemas.microsoft.com/office/drawing/2014/main" id="{F464C7A1-A535-F168-1A2B-8DD08F5F15F1}"/>
              </a:ext>
            </a:extLst>
          </p:cNvPr>
          <p:cNvPicPr>
            <a:picLocks noChangeAspect="1"/>
          </p:cNvPicPr>
          <p:nvPr/>
        </p:nvPicPr>
        <p:blipFill>
          <a:blip r:embed="rId3" cstate="print"/>
          <a:stretch>
            <a:fillRect/>
          </a:stretch>
        </p:blipFill>
        <p:spPr>
          <a:xfrm>
            <a:off x="343983" y="1846158"/>
            <a:ext cx="2602417" cy="2585519"/>
          </a:xfrm>
          <a:prstGeom prst="rect">
            <a:avLst/>
          </a:prstGeom>
        </p:spPr>
      </p:pic>
      <p:pic>
        <p:nvPicPr>
          <p:cNvPr id="6" name="Image 5">
            <a:extLst>
              <a:ext uri="{FF2B5EF4-FFF2-40B4-BE49-F238E27FC236}">
                <a16:creationId xmlns:a16="http://schemas.microsoft.com/office/drawing/2014/main" id="{4D4778AB-0564-C3D8-ADB9-1E9A7B559D9D}"/>
              </a:ext>
            </a:extLst>
          </p:cNvPr>
          <p:cNvPicPr>
            <a:picLocks noChangeAspect="1"/>
          </p:cNvPicPr>
          <p:nvPr/>
        </p:nvPicPr>
        <p:blipFill>
          <a:blip r:embed="rId4" cstate="print"/>
          <a:stretch>
            <a:fillRect/>
          </a:stretch>
        </p:blipFill>
        <p:spPr>
          <a:xfrm>
            <a:off x="3382277" y="2900981"/>
            <a:ext cx="8086613" cy="3202745"/>
          </a:xfrm>
          <a:prstGeom prst="rect">
            <a:avLst/>
          </a:prstGeom>
        </p:spPr>
      </p:pic>
      <p:sp>
        <p:nvSpPr>
          <p:cNvPr id="7" name="Flèche : droite 6">
            <a:extLst>
              <a:ext uri="{FF2B5EF4-FFF2-40B4-BE49-F238E27FC236}">
                <a16:creationId xmlns:a16="http://schemas.microsoft.com/office/drawing/2014/main" id="{4DC80FEE-4286-C9E0-66D6-D6750A9E32A2}"/>
              </a:ext>
            </a:extLst>
          </p:cNvPr>
          <p:cNvSpPr/>
          <p:nvPr/>
        </p:nvSpPr>
        <p:spPr>
          <a:xfrm rot="2122132">
            <a:off x="2491729" y="4197241"/>
            <a:ext cx="909340" cy="22500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35848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55545" y="712270"/>
            <a:ext cx="10536455" cy="433138"/>
          </a:xfrm>
        </p:spPr>
        <p:txBody>
          <a:bodyPr>
            <a:noAutofit/>
          </a:bodyPr>
          <a:lstStyle/>
          <a:p>
            <a:pPr>
              <a:spcBef>
                <a:spcPts val="600"/>
              </a:spcBef>
              <a:defRPr/>
            </a:pPr>
            <a:r>
              <a:rPr lang="fr-FR" sz="2800" b="1" dirty="0" smtClean="0"/>
              <a:t>Écarter </a:t>
            </a:r>
            <a:r>
              <a:rPr lang="fr-FR" sz="2800" b="1" dirty="0"/>
              <a:t>les valeurs de mesure </a:t>
            </a:r>
            <a:r>
              <a:rPr lang="fr-FR" sz="2800" b="1" dirty="0" smtClean="0"/>
              <a:t>aberrantes</a:t>
            </a:r>
            <a:r>
              <a:rPr lang="fr-FR" sz="2800" b="1" dirty="0"/>
              <a:t/>
            </a:r>
            <a:br>
              <a:rPr lang="fr-FR" sz="2800" b="1" dirty="0"/>
            </a:br>
            <a:r>
              <a:rPr lang="fr-FR" sz="1600" b="1" dirty="0" smtClean="0"/>
              <a:t>Programme </a:t>
            </a:r>
            <a:r>
              <a:rPr lang="fr-FR" sz="1600" b="1" dirty="0"/>
              <a:t>Mathématiques </a:t>
            </a:r>
            <a:r>
              <a:rPr lang="fr-FR" sz="1600" b="1" dirty="0" smtClean="0"/>
              <a:t>(statistique </a:t>
            </a:r>
            <a:r>
              <a:rPr lang="fr-FR" sz="1600" b="1" dirty="0"/>
              <a:t>descriptive, </a:t>
            </a:r>
            <a:r>
              <a:rPr lang="fr-FR" sz="1600" b="1" dirty="0" smtClean="0"/>
              <a:t>statistique </a:t>
            </a:r>
            <a:r>
              <a:rPr lang="fr-FR" sz="1600" b="1" dirty="0"/>
              <a:t>inférentielle, </a:t>
            </a:r>
            <a:r>
              <a:rPr lang="fr-FR" sz="1600" b="1" dirty="0" smtClean="0"/>
              <a:t>probabilités </a:t>
            </a:r>
            <a:r>
              <a:rPr lang="fr-FR" sz="1600" b="1" dirty="0"/>
              <a:t>2) : </a:t>
            </a:r>
            <a:r>
              <a:rPr lang="fr-FR" sz="1600" b="1" dirty="0" smtClean="0"/>
              <a:t>valeur </a:t>
            </a:r>
            <a:r>
              <a:rPr lang="fr-FR" sz="1600" b="1" dirty="0"/>
              <a:t>médiane, </a:t>
            </a:r>
            <a:r>
              <a:rPr lang="fr-FR" sz="1600" b="1" dirty="0" smtClean="0"/>
              <a:t>écart-type</a:t>
            </a:r>
            <a:r>
              <a:rPr lang="fr-FR" sz="1600" b="1" dirty="0"/>
              <a:t>, variance…</a:t>
            </a:r>
            <a:br>
              <a:rPr lang="fr-FR" sz="1600" b="1" dirty="0"/>
            </a:br>
            <a:r>
              <a:rPr lang="fr-FR" sz="1600" b="1" dirty="0"/>
              <a:t/>
            </a:r>
            <a:br>
              <a:rPr lang="fr-FR" sz="1600" b="1" dirty="0"/>
            </a:br>
            <a:r>
              <a:rPr lang="fr-FR" sz="1100" b="0" i="0" dirty="0">
                <a:solidFill>
                  <a:srgbClr val="374151"/>
                </a:solidFill>
              </a:rPr>
              <a:t/>
            </a:r>
            <a:br>
              <a:rPr lang="fr-FR" sz="1100" b="0" i="0" dirty="0">
                <a:solidFill>
                  <a:srgbClr val="374151"/>
                </a:solidFill>
              </a:rPr>
            </a:br>
            <a:r>
              <a:rPr lang="fr-FR" sz="2000" b="1" dirty="0"/>
              <a:t/>
            </a:r>
            <a:br>
              <a:rPr lang="fr-FR" sz="2000" b="1" dirty="0"/>
            </a:br>
            <a:r>
              <a:rPr lang="fr-FR" sz="3200" b="1" dirty="0"/>
              <a:t/>
            </a:r>
            <a:br>
              <a:rPr lang="fr-FR" sz="3200" b="1" dirty="0"/>
            </a:br>
            <a:r>
              <a:rPr lang="fr-FR" sz="3200" b="1" dirty="0"/>
              <a:t/>
            </a:r>
            <a:br>
              <a:rPr lang="fr-FR" sz="3200" b="1" dirty="0"/>
            </a:br>
            <a:endParaRPr lang="fr-FR" sz="2700" b="1" dirty="0"/>
          </a:p>
        </p:txBody>
      </p:sp>
      <p:sp>
        <p:nvSpPr>
          <p:cNvPr id="4" name="ZoneTexte 3">
            <a:extLst>
              <a:ext uri="{FF2B5EF4-FFF2-40B4-BE49-F238E27FC236}">
                <a16:creationId xmlns:a16="http://schemas.microsoft.com/office/drawing/2014/main" id="{2429B632-2B7E-F735-A778-47A8A2ED7889}"/>
              </a:ext>
            </a:extLst>
          </p:cNvPr>
          <p:cNvSpPr txBox="1"/>
          <p:nvPr/>
        </p:nvSpPr>
        <p:spPr>
          <a:xfrm>
            <a:off x="2119570" y="2056414"/>
            <a:ext cx="10072430" cy="4524315"/>
          </a:xfrm>
          <a:prstGeom prst="rect">
            <a:avLst/>
          </a:prstGeom>
          <a:noFill/>
        </p:spPr>
        <p:txBody>
          <a:bodyPr wrap="square">
            <a:spAutoFit/>
          </a:bodyPr>
          <a:lstStyle/>
          <a:p>
            <a:r>
              <a:rPr lang="fr-FR" sz="1800" b="1" i="0" dirty="0" smtClean="0">
                <a:solidFill>
                  <a:srgbClr val="374151"/>
                </a:solidFill>
                <a:latin typeface="Söhne"/>
              </a:rPr>
              <a:t>Méthode </a:t>
            </a:r>
            <a:r>
              <a:rPr lang="fr-FR" sz="1800" b="1" i="0" dirty="0">
                <a:solidFill>
                  <a:srgbClr val="374151"/>
                </a:solidFill>
                <a:latin typeface="Söhne"/>
              </a:rPr>
              <a:t>basée sur un seuil fixe :</a:t>
            </a:r>
            <a:r>
              <a:rPr lang="fr-FR" sz="1800" b="0" i="0" dirty="0">
                <a:solidFill>
                  <a:srgbClr val="374151"/>
                </a:solidFill>
                <a:latin typeface="Söhne"/>
              </a:rPr>
              <a:t/>
            </a:r>
            <a:br>
              <a:rPr lang="fr-FR" sz="1800" b="0" i="0" dirty="0">
                <a:solidFill>
                  <a:srgbClr val="374151"/>
                </a:solidFill>
                <a:latin typeface="Söhne"/>
              </a:rPr>
            </a:br>
            <a:r>
              <a:rPr lang="fr-FR" sz="1800" b="0" i="0" dirty="0">
                <a:solidFill>
                  <a:srgbClr val="374151"/>
                </a:solidFill>
                <a:latin typeface="Söhne"/>
              </a:rPr>
              <a:t>Basée sur des connaissances spécifiques du domaine ou des limites physiques.</a:t>
            </a:r>
            <a:br>
              <a:rPr lang="fr-FR" sz="1800" b="0" i="0" dirty="0">
                <a:solidFill>
                  <a:srgbClr val="374151"/>
                </a:solidFill>
                <a:latin typeface="Söhne"/>
              </a:rPr>
            </a:br>
            <a:r>
              <a:rPr lang="fr-FR" sz="1800" b="1" dirty="0"/>
              <a:t/>
            </a:r>
            <a:br>
              <a:rPr lang="fr-FR" sz="1800" b="1" dirty="0"/>
            </a:br>
            <a:r>
              <a:rPr lang="fr-FR" sz="1800" b="1" i="0" dirty="0">
                <a:solidFill>
                  <a:srgbClr val="374151"/>
                </a:solidFill>
                <a:latin typeface="Söhne"/>
              </a:rPr>
              <a:t>Méthode de l'écart interquartile (IQR) :</a:t>
            </a:r>
            <a:r>
              <a:rPr lang="fr-FR" sz="1800" b="0" i="0" dirty="0">
                <a:solidFill>
                  <a:srgbClr val="374151"/>
                </a:solidFill>
                <a:latin typeface="Söhne"/>
              </a:rPr>
              <a:t/>
            </a:r>
            <a:br>
              <a:rPr lang="fr-FR" sz="1800" b="0" i="0" dirty="0">
                <a:solidFill>
                  <a:srgbClr val="374151"/>
                </a:solidFill>
                <a:latin typeface="Söhne"/>
              </a:rPr>
            </a:br>
            <a:r>
              <a:rPr lang="fr-FR" sz="1800" b="0" i="0" dirty="0">
                <a:solidFill>
                  <a:srgbClr val="374151"/>
                </a:solidFill>
                <a:latin typeface="Söhne"/>
              </a:rPr>
              <a:t>Identifier les valeurs aberrantes en se basant sur la dispersion des données.</a:t>
            </a:r>
            <a:br>
              <a:rPr lang="fr-FR" sz="1800" b="0" i="0" dirty="0">
                <a:solidFill>
                  <a:srgbClr val="374151"/>
                </a:solidFill>
                <a:latin typeface="Söhne"/>
              </a:rPr>
            </a:br>
            <a:r>
              <a:rPr lang="fr-FR" sz="1800" b="0" i="0" dirty="0">
                <a:solidFill>
                  <a:srgbClr val="374151"/>
                </a:solidFill>
                <a:latin typeface="Söhne"/>
              </a:rPr>
              <a:t>Calcul de l'IQR (écart interquartile) pour déterminer les seuils (supérieur et inférieur).</a:t>
            </a:r>
            <a:br>
              <a:rPr lang="fr-FR" sz="1800" b="0" i="0" dirty="0">
                <a:solidFill>
                  <a:srgbClr val="374151"/>
                </a:solidFill>
                <a:latin typeface="Söhne"/>
              </a:rPr>
            </a:br>
            <a:r>
              <a:rPr lang="fr-FR" sz="1800" b="0" i="0" dirty="0">
                <a:solidFill>
                  <a:srgbClr val="374151"/>
                </a:solidFill>
                <a:latin typeface="Söhne"/>
              </a:rPr>
              <a:t/>
            </a:r>
            <a:br>
              <a:rPr lang="fr-FR" sz="1800" b="0" i="0" dirty="0">
                <a:solidFill>
                  <a:srgbClr val="374151"/>
                </a:solidFill>
                <a:latin typeface="Söhne"/>
              </a:rPr>
            </a:br>
            <a:r>
              <a:rPr lang="fr-FR" sz="1800" b="1" i="0" dirty="0">
                <a:solidFill>
                  <a:srgbClr val="374151"/>
                </a:solidFill>
                <a:latin typeface="Söhne"/>
              </a:rPr>
              <a:t>Méthode de la moyenne et de l'écart type ou Variance :</a:t>
            </a:r>
            <a:r>
              <a:rPr lang="fr-FR" sz="1800" b="0" i="0" dirty="0">
                <a:solidFill>
                  <a:srgbClr val="374151"/>
                </a:solidFill>
                <a:latin typeface="Söhne"/>
              </a:rPr>
              <a:t/>
            </a:r>
            <a:br>
              <a:rPr lang="fr-FR" sz="1800" b="0" i="0" dirty="0">
                <a:solidFill>
                  <a:srgbClr val="374151"/>
                </a:solidFill>
                <a:latin typeface="Söhne"/>
              </a:rPr>
            </a:br>
            <a:r>
              <a:rPr lang="fr-FR" sz="1800" b="0" i="0" dirty="0">
                <a:solidFill>
                  <a:srgbClr val="374151"/>
                </a:solidFill>
                <a:latin typeface="Söhne"/>
              </a:rPr>
              <a:t>Utilise la moyenne et l'écart-type pour détecter les valeurs aberrantes.</a:t>
            </a:r>
            <a:br>
              <a:rPr lang="fr-FR" sz="1800" b="0" i="0" dirty="0">
                <a:solidFill>
                  <a:srgbClr val="374151"/>
                </a:solidFill>
                <a:latin typeface="Söhne"/>
              </a:rPr>
            </a:br>
            <a:r>
              <a:rPr lang="fr-FR" sz="1800" b="0" i="0" dirty="0">
                <a:solidFill>
                  <a:srgbClr val="374151"/>
                </a:solidFill>
                <a:latin typeface="Söhne"/>
              </a:rPr>
              <a:t>Les valeurs en dehors d'un certain nombre d'écarts-types de la moyenne sont considérées comme aberrantes.</a:t>
            </a:r>
            <a:br>
              <a:rPr lang="fr-FR" sz="1800" b="0" i="0" dirty="0">
                <a:solidFill>
                  <a:srgbClr val="374151"/>
                </a:solidFill>
                <a:latin typeface="Söhne"/>
              </a:rPr>
            </a:br>
            <a:r>
              <a:rPr lang="fr-FR" sz="1800" b="0" i="0" dirty="0">
                <a:solidFill>
                  <a:srgbClr val="374151"/>
                </a:solidFill>
                <a:latin typeface="Söhne"/>
              </a:rPr>
              <a:t/>
            </a:r>
            <a:br>
              <a:rPr lang="fr-FR" sz="1800" b="0" i="0" dirty="0">
                <a:solidFill>
                  <a:srgbClr val="374151"/>
                </a:solidFill>
                <a:latin typeface="Söhne"/>
              </a:rPr>
            </a:br>
            <a:r>
              <a:rPr lang="fr-FR" sz="1800" b="1" i="0" dirty="0">
                <a:solidFill>
                  <a:srgbClr val="374151"/>
                </a:solidFill>
                <a:latin typeface="Söhne"/>
              </a:rPr>
              <a:t>Méthode de la médiane :</a:t>
            </a:r>
            <a:r>
              <a:rPr lang="fr-FR" sz="1800" b="0" i="0" dirty="0">
                <a:solidFill>
                  <a:srgbClr val="374151"/>
                </a:solidFill>
                <a:latin typeface="Söhne"/>
              </a:rPr>
              <a:t/>
            </a:r>
            <a:br>
              <a:rPr lang="fr-FR" sz="1800" b="0" i="0" dirty="0">
                <a:solidFill>
                  <a:srgbClr val="374151"/>
                </a:solidFill>
                <a:latin typeface="Söhne"/>
              </a:rPr>
            </a:br>
            <a:r>
              <a:rPr lang="fr-FR" sz="1800" b="0" i="0" dirty="0">
                <a:solidFill>
                  <a:srgbClr val="374151"/>
                </a:solidFill>
                <a:latin typeface="Söhne"/>
              </a:rPr>
              <a:t>Utilise la médiane pour évaluer la tendance centrale des données.</a:t>
            </a:r>
            <a:br>
              <a:rPr lang="fr-FR" sz="1800" b="0" i="0" dirty="0">
                <a:solidFill>
                  <a:srgbClr val="374151"/>
                </a:solidFill>
                <a:latin typeface="Söhne"/>
              </a:rPr>
            </a:br>
            <a:r>
              <a:rPr lang="fr-FR" sz="1800" b="0" i="0" dirty="0">
                <a:solidFill>
                  <a:srgbClr val="374151"/>
                </a:solidFill>
                <a:latin typeface="Söhne"/>
              </a:rPr>
              <a:t>Les valeurs éloignées de la médiane sont considérées comme aberrantes.</a:t>
            </a:r>
            <a:br>
              <a:rPr lang="fr-FR" sz="1800" b="0" i="0" dirty="0">
                <a:solidFill>
                  <a:srgbClr val="374151"/>
                </a:solidFill>
                <a:latin typeface="Söhne"/>
              </a:rPr>
            </a:b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17044" y="702643"/>
            <a:ext cx="10574956" cy="500899"/>
          </a:xfrm>
        </p:spPr>
        <p:txBody>
          <a:bodyPr>
            <a:normAutofit fontScale="90000"/>
          </a:bodyPr>
          <a:lstStyle/>
          <a:p>
            <a:pPr algn="l">
              <a:defRPr/>
            </a:pPr>
            <a:r>
              <a:rPr lang="fr-FR" sz="3100" b="1" dirty="0" smtClean="0"/>
              <a:t>Écarter </a:t>
            </a:r>
            <a:r>
              <a:rPr lang="fr-FR" sz="3100" b="1" dirty="0"/>
              <a:t>les valeurs de mesure </a:t>
            </a:r>
            <a:r>
              <a:rPr lang="fr-FR" sz="3100" b="1" dirty="0" smtClean="0"/>
              <a:t>aberrantes</a:t>
            </a:r>
            <a:r>
              <a:rPr lang="fr-FR" sz="3100" b="1" dirty="0"/>
              <a:t/>
            </a:r>
            <a:br>
              <a:rPr lang="fr-FR" sz="3100" b="1" dirty="0"/>
            </a:br>
            <a:r>
              <a:rPr lang="fr-FR" sz="2000" b="1" i="0" dirty="0" smtClean="0">
                <a:solidFill>
                  <a:schemeClr val="tx1"/>
                </a:solidFill>
                <a:latin typeface="Söhne"/>
              </a:rPr>
              <a:t>Exemple : méthode </a:t>
            </a:r>
            <a:r>
              <a:rPr lang="fr-FR" sz="2000" b="1" i="0" dirty="0">
                <a:solidFill>
                  <a:schemeClr val="tx1"/>
                </a:solidFill>
                <a:latin typeface="Söhne"/>
              </a:rPr>
              <a:t>de la moyenne et de </a:t>
            </a:r>
            <a:r>
              <a:rPr lang="fr-FR" sz="2000" b="1" i="0" dirty="0" smtClean="0">
                <a:solidFill>
                  <a:schemeClr val="tx1"/>
                </a:solidFill>
                <a:latin typeface="Söhne"/>
              </a:rPr>
              <a:t>l’écart-type</a:t>
            </a:r>
            <a:r>
              <a:rPr lang="fr-FR" sz="2000" b="1" i="0" dirty="0">
                <a:solidFill>
                  <a:schemeClr val="tx1"/>
                </a:solidFill>
                <a:latin typeface="Söhne"/>
              </a:rPr>
              <a:t/>
            </a:r>
            <a:br>
              <a:rPr lang="fr-FR" sz="2000" b="1" i="0" dirty="0">
                <a:solidFill>
                  <a:schemeClr val="tx1"/>
                </a:solidFill>
                <a:latin typeface="Söhne"/>
              </a:rPr>
            </a:br>
            <a:r>
              <a:rPr lang="fr-FR" sz="2700" b="1" dirty="0"/>
              <a:t/>
            </a:r>
            <a:br>
              <a:rPr lang="fr-FR" sz="2700" b="1" dirty="0"/>
            </a:br>
            <a:r>
              <a:rPr lang="fr-FR" sz="2200" b="1" dirty="0"/>
              <a:t>Notions de Mathématiques </a:t>
            </a:r>
            <a:r>
              <a:rPr lang="fr-FR" sz="2200" b="1" dirty="0" smtClean="0"/>
              <a:t>(statistiques </a:t>
            </a:r>
            <a:r>
              <a:rPr lang="fr-FR" sz="2200" b="1" dirty="0"/>
              <a:t>descriptives, </a:t>
            </a:r>
            <a:r>
              <a:rPr lang="fr-FR" sz="2200" b="1" dirty="0" smtClean="0"/>
              <a:t>probabilité </a:t>
            </a:r>
            <a:r>
              <a:rPr lang="fr-FR" sz="2200" b="1" dirty="0"/>
              <a:t>2) </a:t>
            </a:r>
            <a:r>
              <a:rPr lang="fr-FR" sz="2200" b="1" dirty="0" smtClean="0"/>
              <a:t>: loi </a:t>
            </a:r>
            <a:r>
              <a:rPr lang="fr-FR" sz="2200" b="1" dirty="0"/>
              <a:t>normale, valeur médiane, écart-type, variance, intervalle de confiance…</a:t>
            </a:r>
            <a:r>
              <a:rPr lang="fr-FR" sz="2000" b="1" dirty="0"/>
              <a:t/>
            </a:r>
            <a:br>
              <a:rPr lang="fr-FR" sz="2000" b="1" dirty="0"/>
            </a:br>
            <a:r>
              <a:rPr lang="fr-FR" sz="1100" b="0" i="0" dirty="0">
                <a:solidFill>
                  <a:srgbClr val="374151"/>
                </a:solidFill>
                <a:latin typeface="Söhne"/>
              </a:rPr>
              <a:t/>
            </a:r>
            <a:br>
              <a:rPr lang="fr-FR" sz="1100" b="0" i="0" dirty="0">
                <a:solidFill>
                  <a:srgbClr val="374151"/>
                </a:solidFill>
                <a:latin typeface="Söhne"/>
              </a:rPr>
            </a:br>
            <a:r>
              <a:rPr lang="fr-FR" sz="3200" b="1" dirty="0"/>
              <a:t/>
            </a:r>
            <a:br>
              <a:rPr lang="fr-FR" sz="3200" b="1" dirty="0"/>
            </a:br>
            <a:r>
              <a:rPr lang="fr-FR" sz="3200" b="1" dirty="0"/>
              <a:t/>
            </a:r>
            <a:br>
              <a:rPr lang="fr-FR" sz="3200" b="1" dirty="0"/>
            </a:br>
            <a:r>
              <a:rPr lang="fr-FR" sz="3200" b="1" dirty="0"/>
              <a:t/>
            </a:r>
            <a:br>
              <a:rPr lang="fr-FR" sz="3200" b="1" dirty="0"/>
            </a:br>
            <a:endParaRPr lang="fr-FR" sz="2700" b="1" dirty="0"/>
          </a:p>
        </p:txBody>
      </p:sp>
      <p:sp>
        <p:nvSpPr>
          <p:cNvPr id="6" name="ZoneTexte 5"/>
          <p:cNvSpPr txBox="1"/>
          <p:nvPr/>
        </p:nvSpPr>
        <p:spPr bwMode="auto">
          <a:xfrm>
            <a:off x="2119569" y="3326131"/>
            <a:ext cx="9332201" cy="1631216"/>
          </a:xfrm>
          <a:prstGeom prst="rect">
            <a:avLst/>
          </a:prstGeom>
          <a:noFill/>
        </p:spPr>
        <p:txBody>
          <a:bodyPr wrap="square">
            <a:spAutoFit/>
          </a:bodyPr>
          <a:lstStyle/>
          <a:p>
            <a:pPr>
              <a:defRPr/>
            </a:pPr>
            <a:r>
              <a:rPr lang="fr-FR" sz="2000" b="1" dirty="0">
                <a:solidFill>
                  <a:srgbClr val="555A62"/>
                </a:solidFill>
                <a:latin typeface="Open Sans"/>
              </a:rPr>
              <a:t>R</a:t>
            </a:r>
            <a:r>
              <a:rPr lang="fr-FR" sz="2000" b="1" i="0" dirty="0">
                <a:solidFill>
                  <a:srgbClr val="555A62"/>
                </a:solidFill>
                <a:latin typeface="Open Sans"/>
              </a:rPr>
              <a:t>ègle des « 3 sigmas » : une population normalement distribuée admet les caractéristiques suivantes </a:t>
            </a:r>
            <a:r>
              <a:rPr lang="fr-FR" sz="2000" b="1" i="0" dirty="0" smtClean="0">
                <a:solidFill>
                  <a:srgbClr val="555A62"/>
                </a:solidFill>
                <a:latin typeface="Open Sans"/>
              </a:rPr>
              <a:t>:</a:t>
            </a:r>
            <a:r>
              <a:rPr lang="fr-FR" sz="2000" b="1" dirty="0"/>
              <a:t/>
            </a:r>
            <a:br>
              <a:rPr lang="fr-FR" sz="2000" b="1" dirty="0"/>
            </a:br>
            <a:r>
              <a:rPr lang="fr-FR" sz="2000" b="1" dirty="0"/>
              <a:t>	</a:t>
            </a:r>
            <a:r>
              <a:rPr lang="fr-FR" sz="2000" b="1" i="0" dirty="0">
                <a:solidFill>
                  <a:srgbClr val="555A62"/>
                </a:solidFill>
                <a:latin typeface="Open Sans"/>
              </a:rPr>
              <a:t>- environ </a:t>
            </a:r>
            <a:r>
              <a:rPr lang="fr-FR" sz="2000" b="1" i="0" dirty="0" smtClean="0">
                <a:solidFill>
                  <a:srgbClr val="555A62"/>
                </a:solidFill>
                <a:latin typeface="Open Sans"/>
              </a:rPr>
              <a:t>68 % </a:t>
            </a:r>
            <a:r>
              <a:rPr lang="fr-FR" sz="2000" b="1" i="0" dirty="0">
                <a:solidFill>
                  <a:srgbClr val="555A62"/>
                </a:solidFill>
                <a:latin typeface="Open Sans"/>
              </a:rPr>
              <a:t>de la population se situent à + ou - 1 écart-type</a:t>
            </a:r>
            <a:r>
              <a:rPr lang="fr-FR" sz="2000" b="1" dirty="0"/>
              <a:t/>
            </a:r>
            <a:br>
              <a:rPr lang="fr-FR" sz="2000" b="1" dirty="0"/>
            </a:br>
            <a:r>
              <a:rPr lang="fr-FR" sz="2000" b="1" dirty="0"/>
              <a:t>	</a:t>
            </a:r>
            <a:r>
              <a:rPr lang="fr-FR" sz="2000" b="1" i="0" dirty="0">
                <a:solidFill>
                  <a:srgbClr val="555A62"/>
                </a:solidFill>
                <a:latin typeface="Open Sans"/>
              </a:rPr>
              <a:t>- </a:t>
            </a:r>
            <a:r>
              <a:rPr lang="fr-FR" sz="2000" b="1" i="0" dirty="0">
                <a:solidFill>
                  <a:srgbClr val="00B0F0"/>
                </a:solidFill>
                <a:latin typeface="Open Sans"/>
              </a:rPr>
              <a:t>environ </a:t>
            </a:r>
            <a:r>
              <a:rPr lang="fr-FR" sz="2000" b="1" i="0" dirty="0" smtClean="0">
                <a:solidFill>
                  <a:srgbClr val="00B0F0"/>
                </a:solidFill>
                <a:latin typeface="Open Sans"/>
              </a:rPr>
              <a:t>95 % </a:t>
            </a:r>
            <a:r>
              <a:rPr lang="fr-FR" sz="2000" b="1" i="0" dirty="0">
                <a:solidFill>
                  <a:srgbClr val="00B0F0"/>
                </a:solidFill>
                <a:latin typeface="Open Sans"/>
              </a:rPr>
              <a:t>de la population se situent à + ou - 2 écarts-types</a:t>
            </a:r>
            <a:r>
              <a:rPr lang="fr-FR" sz="2000" b="1" dirty="0"/>
              <a:t/>
            </a:r>
            <a:br>
              <a:rPr lang="fr-FR" sz="2000" b="1" dirty="0"/>
            </a:br>
            <a:r>
              <a:rPr lang="fr-FR" sz="2000" b="1" dirty="0"/>
              <a:t>	</a:t>
            </a:r>
            <a:r>
              <a:rPr lang="fr-FR" sz="2000" b="1" i="0" dirty="0">
                <a:solidFill>
                  <a:srgbClr val="555A62"/>
                </a:solidFill>
                <a:latin typeface="Open Sans"/>
              </a:rPr>
              <a:t>- environ </a:t>
            </a:r>
            <a:r>
              <a:rPr lang="fr-FR" sz="2000" b="1" i="0" dirty="0" smtClean="0">
                <a:solidFill>
                  <a:srgbClr val="555A62"/>
                </a:solidFill>
                <a:latin typeface="Open Sans"/>
              </a:rPr>
              <a:t>99,7 % </a:t>
            </a:r>
            <a:r>
              <a:rPr lang="fr-FR" sz="2000" b="1" i="0" dirty="0">
                <a:solidFill>
                  <a:srgbClr val="555A62"/>
                </a:solidFill>
                <a:latin typeface="Open Sans"/>
              </a:rPr>
              <a:t>de la population se situent à + ou - 3 écarts-types</a:t>
            </a:r>
            <a:endParaRPr lang="fr-FR" sz="2000" b="1" dirty="0"/>
          </a:p>
        </p:txBody>
      </p:sp>
      <p:sp>
        <p:nvSpPr>
          <p:cNvPr id="2" name="Rectangle 1"/>
          <p:cNvSpPr/>
          <p:nvPr/>
        </p:nvSpPr>
        <p:spPr bwMode="auto">
          <a:xfrm>
            <a:off x="1901613" y="3114710"/>
            <a:ext cx="9768114" cy="205405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568918" y="647798"/>
            <a:ext cx="10623081" cy="499154"/>
          </a:xfrm>
        </p:spPr>
        <p:txBody>
          <a:bodyPr>
            <a:noAutofit/>
          </a:bodyPr>
          <a:lstStyle/>
          <a:p>
            <a:pPr>
              <a:defRPr/>
            </a:pPr>
            <a:r>
              <a:rPr lang="fr-FR" sz="2800" b="1" dirty="0" smtClean="0"/>
              <a:t>Écarter </a:t>
            </a:r>
            <a:r>
              <a:rPr lang="fr-FR" sz="2800" b="1" dirty="0"/>
              <a:t>les valeurs de mesure </a:t>
            </a:r>
            <a:r>
              <a:rPr lang="fr-FR" sz="2800" b="1" dirty="0" smtClean="0"/>
              <a:t>aberrantes</a:t>
            </a:r>
            <a:endParaRPr lang="fr-FR" sz="2000" b="1" dirty="0"/>
          </a:p>
        </p:txBody>
      </p:sp>
      <p:sp>
        <p:nvSpPr>
          <p:cNvPr id="8" name="Titre 2"/>
          <p:cNvSpPr txBox="1"/>
          <p:nvPr/>
        </p:nvSpPr>
        <p:spPr bwMode="auto">
          <a:xfrm>
            <a:off x="1568918" y="1068404"/>
            <a:ext cx="10623082" cy="712270"/>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fr-FR" sz="1600" b="1" dirty="0"/>
              <a:t>Valeur </a:t>
            </a:r>
            <a:r>
              <a:rPr lang="fr-FR" sz="1600" b="1" dirty="0" smtClean="0"/>
              <a:t>écartée</a:t>
            </a:r>
            <a:endParaRPr sz="1600" dirty="0"/>
          </a:p>
          <a:p>
            <a:pPr>
              <a:defRPr/>
            </a:pPr>
            <a:r>
              <a:rPr lang="fr-FR" sz="1600" b="1" dirty="0"/>
              <a:t> SI (</a:t>
            </a:r>
            <a:r>
              <a:rPr lang="fr-FR" sz="1600" b="1" dirty="0" smtClean="0"/>
              <a:t>Valeur pH </a:t>
            </a:r>
            <a:r>
              <a:rPr lang="fr-FR" sz="1600" b="1" dirty="0"/>
              <a:t>&gt; </a:t>
            </a:r>
            <a:r>
              <a:rPr lang="fr-FR" sz="1600" b="1" dirty="0" smtClean="0"/>
              <a:t>(pH moyen </a:t>
            </a:r>
            <a:r>
              <a:rPr lang="fr-FR" sz="1600" b="1" dirty="0"/>
              <a:t>+ seuil x </a:t>
            </a:r>
            <a:r>
              <a:rPr lang="fr-FR" sz="1600" b="1" dirty="0" smtClean="0"/>
              <a:t>Ecart </a:t>
            </a:r>
            <a:r>
              <a:rPr lang="fr-FR" sz="1600" b="1" dirty="0"/>
              <a:t>type</a:t>
            </a:r>
            <a:r>
              <a:rPr lang="fr-FR" sz="1600" b="1" dirty="0" smtClean="0"/>
              <a:t>)) OU </a:t>
            </a:r>
            <a:r>
              <a:rPr lang="fr-FR" sz="1600" b="1" dirty="0"/>
              <a:t>(</a:t>
            </a:r>
            <a:r>
              <a:rPr lang="fr-FR" sz="1600" b="1" dirty="0" smtClean="0"/>
              <a:t>Valeur pH &lt; (pH moyen </a:t>
            </a:r>
            <a:r>
              <a:rPr lang="fr-FR" sz="1600" b="1" dirty="0"/>
              <a:t>- seuil x Ecart type)) </a:t>
            </a:r>
            <a:endParaRPr sz="1600" dirty="0"/>
          </a:p>
        </p:txBody>
      </p:sp>
      <p:pic>
        <p:nvPicPr>
          <p:cNvPr id="4" name="Image 3"/>
          <p:cNvPicPr>
            <a:picLocks noChangeAspect="1"/>
          </p:cNvPicPr>
          <p:nvPr/>
        </p:nvPicPr>
        <p:blipFill>
          <a:blip r:embed="rId2"/>
          <a:stretch/>
        </p:blipFill>
        <p:spPr bwMode="auto">
          <a:xfrm>
            <a:off x="1412381" y="2008421"/>
            <a:ext cx="10382457" cy="4177509"/>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558770" y="647796"/>
            <a:ext cx="10633230" cy="724630"/>
          </a:xfrm>
        </p:spPr>
        <p:txBody>
          <a:bodyPr>
            <a:normAutofit fontScale="90000"/>
          </a:bodyPr>
          <a:lstStyle/>
          <a:p>
            <a:pPr>
              <a:defRPr/>
            </a:pPr>
            <a:r>
              <a:rPr lang="fr-FR" sz="3200" b="1" dirty="0" smtClean="0"/>
              <a:t>Écarter </a:t>
            </a:r>
            <a:r>
              <a:rPr lang="fr-FR" sz="3200" b="1" dirty="0"/>
              <a:t>les valeurs de mesure </a:t>
            </a:r>
            <a:r>
              <a:rPr lang="fr-FR" sz="3200" b="1" dirty="0" smtClean="0"/>
              <a:t>aberrantes</a:t>
            </a:r>
            <a:r>
              <a:rPr lang="fr-FR" sz="3200" b="1" dirty="0"/>
              <a:t/>
            </a:r>
            <a:br>
              <a:rPr lang="fr-FR" sz="3200" b="1" dirty="0"/>
            </a:br>
            <a:endParaRPr lang="fr-FR" sz="2700" b="1" dirty="0"/>
          </a:p>
        </p:txBody>
      </p:sp>
      <p:sp>
        <p:nvSpPr>
          <p:cNvPr id="8" name="Titre 2"/>
          <p:cNvSpPr txBox="1"/>
          <p:nvPr/>
        </p:nvSpPr>
        <p:spPr bwMode="auto">
          <a:xfrm>
            <a:off x="1558770" y="1146952"/>
            <a:ext cx="10633230" cy="724630"/>
          </a:xfrm>
          <a:prstGeom prst="rect">
            <a:avLst/>
          </a:prstGeom>
        </p:spPr>
        <p:txBody>
          <a:bodyPr vert="horz" lIns="91440" tIns="45720" rIns="91440" bIns="45720" rtlCol="0" anchor="t">
            <a:no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fr-FR" sz="1600" b="1" dirty="0"/>
              <a:t>Valeur écartée</a:t>
            </a:r>
            <a:endParaRPr sz="1600" dirty="0"/>
          </a:p>
          <a:p>
            <a:pPr>
              <a:defRPr/>
            </a:pPr>
            <a:r>
              <a:rPr lang="fr-FR" sz="1600" b="1" dirty="0"/>
              <a:t> SI (</a:t>
            </a:r>
            <a:r>
              <a:rPr lang="fr-FR" sz="1600" b="1" dirty="0" smtClean="0"/>
              <a:t>Valeur pH </a:t>
            </a:r>
            <a:r>
              <a:rPr lang="fr-FR" sz="1600" b="1" dirty="0"/>
              <a:t>&gt; </a:t>
            </a:r>
            <a:r>
              <a:rPr lang="fr-FR" sz="1600" b="1" dirty="0" smtClean="0"/>
              <a:t>(pH moyen </a:t>
            </a:r>
            <a:r>
              <a:rPr lang="fr-FR" sz="1600" b="1" dirty="0"/>
              <a:t>+ seuil x Ecart type</a:t>
            </a:r>
            <a:r>
              <a:rPr lang="fr-FR" sz="1600" b="1" dirty="0" smtClean="0"/>
              <a:t>)) OU </a:t>
            </a:r>
            <a:r>
              <a:rPr lang="fr-FR" sz="1600" b="1" dirty="0"/>
              <a:t>(</a:t>
            </a:r>
            <a:r>
              <a:rPr lang="fr-FR" sz="1600" b="1" dirty="0" smtClean="0"/>
              <a:t>Valeur pH &lt; (pH moyen </a:t>
            </a:r>
            <a:r>
              <a:rPr lang="fr-FR" sz="1600" b="1" dirty="0"/>
              <a:t>- seuil x Ecart type)) </a:t>
            </a:r>
            <a:endParaRPr sz="1600" dirty="0"/>
          </a:p>
        </p:txBody>
      </p:sp>
      <p:pic>
        <p:nvPicPr>
          <p:cNvPr id="4" name="Image 3"/>
          <p:cNvPicPr>
            <a:picLocks noChangeAspect="1"/>
          </p:cNvPicPr>
          <p:nvPr/>
        </p:nvPicPr>
        <p:blipFill>
          <a:blip r:embed="rId2"/>
          <a:stretch/>
        </p:blipFill>
        <p:spPr bwMode="auto">
          <a:xfrm>
            <a:off x="1412381" y="2008421"/>
            <a:ext cx="10382457" cy="4177509"/>
          </a:xfrm>
          <a:prstGeom prst="rect">
            <a:avLst/>
          </a:prstGeom>
        </p:spPr>
      </p:pic>
      <p:pic>
        <p:nvPicPr>
          <p:cNvPr id="2" name="Image 1"/>
          <p:cNvPicPr>
            <a:picLocks noChangeAspect="1"/>
          </p:cNvPicPr>
          <p:nvPr/>
        </p:nvPicPr>
        <p:blipFill>
          <a:blip r:embed="rId3"/>
          <a:stretch/>
        </p:blipFill>
        <p:spPr bwMode="auto">
          <a:xfrm>
            <a:off x="1493520" y="6322771"/>
            <a:ext cx="10420580" cy="535229"/>
          </a:xfrm>
          <a:prstGeom prst="rect">
            <a:avLst/>
          </a:prstGeom>
          <a:ln w="22225">
            <a:solidFill>
              <a:srgbClr val="FF0000"/>
            </a:solidFill>
          </a:ln>
        </p:spPr>
      </p:pic>
      <p:sp>
        <p:nvSpPr>
          <p:cNvPr id="7" name="Rectangle 6"/>
          <p:cNvSpPr/>
          <p:nvPr/>
        </p:nvSpPr>
        <p:spPr bwMode="auto">
          <a:xfrm>
            <a:off x="6400800" y="2715827"/>
            <a:ext cx="2476500" cy="306774"/>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9" name="Flèche : virage 8"/>
          <p:cNvSpPr/>
          <p:nvPr/>
        </p:nvSpPr>
        <p:spPr bwMode="auto">
          <a:xfrm flipH="1">
            <a:off x="8877300" y="2819400"/>
            <a:ext cx="355600" cy="3503370"/>
          </a:xfrm>
          <a:prstGeom prst="bentArrow">
            <a:avLst>
              <a:gd name="adj1" fmla="val 25000"/>
              <a:gd name="adj2" fmla="val 25000"/>
              <a:gd name="adj3" fmla="val 25000"/>
              <a:gd name="adj4" fmla="val 4375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26829" y="603043"/>
            <a:ext cx="10565171" cy="724630"/>
          </a:xfrm>
        </p:spPr>
        <p:txBody>
          <a:bodyPr>
            <a:noAutofit/>
          </a:bodyPr>
          <a:lstStyle/>
          <a:p>
            <a:pPr>
              <a:defRPr/>
            </a:pPr>
            <a:r>
              <a:rPr lang="fr-FR" sz="2800" b="1" dirty="0" smtClean="0"/>
              <a:t>Écarter </a:t>
            </a:r>
            <a:r>
              <a:rPr lang="fr-FR" sz="2800" b="1" dirty="0"/>
              <a:t>les valeurs de mesure </a:t>
            </a:r>
            <a:r>
              <a:rPr lang="fr-FR" sz="2800" b="1" dirty="0" smtClean="0"/>
              <a:t>aberrantes</a:t>
            </a:r>
            <a:r>
              <a:rPr lang="fr-FR" sz="2800" b="1" dirty="0"/>
              <a:t/>
            </a:r>
            <a:br>
              <a:rPr lang="fr-FR" sz="2800" b="1" dirty="0"/>
            </a:br>
            <a:endParaRPr lang="fr-FR" sz="2000" b="1" dirty="0"/>
          </a:p>
        </p:txBody>
      </p:sp>
      <p:sp>
        <p:nvSpPr>
          <p:cNvPr id="13" name="ZoneTexte 12"/>
          <p:cNvSpPr txBox="1"/>
          <p:nvPr/>
        </p:nvSpPr>
        <p:spPr bwMode="auto">
          <a:xfrm>
            <a:off x="2006035" y="1001028"/>
            <a:ext cx="9893546" cy="3539430"/>
          </a:xfrm>
          <a:prstGeom prst="rect">
            <a:avLst/>
          </a:prstGeom>
          <a:solidFill>
            <a:schemeClr val="bg1">
              <a:lumMod val="95000"/>
            </a:schemeClr>
          </a:solidFill>
        </p:spPr>
        <p:txBody>
          <a:bodyPr wrap="square">
            <a:spAutoFit/>
          </a:bodyPr>
          <a:lstStyle/>
          <a:p>
            <a:pPr>
              <a:defRPr/>
            </a:pPr>
            <a:r>
              <a:rPr lang="fr-FR" sz="1400" b="1" dirty="0"/>
              <a:t>Fonction </a:t>
            </a:r>
            <a:r>
              <a:rPr lang="fr-FR" sz="1400" b="1" dirty="0" err="1"/>
              <a:t>EcarterValeursAberrantes</a:t>
            </a:r>
            <a:r>
              <a:rPr lang="fr-FR" sz="1400" b="1" dirty="0"/>
              <a:t>(</a:t>
            </a:r>
            <a:r>
              <a:rPr lang="fr-FR" sz="1400" b="1" dirty="0" err="1"/>
              <a:t>tableauDonnees</a:t>
            </a:r>
            <a:r>
              <a:rPr lang="fr-FR" sz="1400" b="1" dirty="0"/>
              <a:t>):</a:t>
            </a:r>
            <a:endParaRPr dirty="0"/>
          </a:p>
          <a:p>
            <a:pPr>
              <a:defRPr/>
            </a:pPr>
            <a:r>
              <a:rPr lang="fr-FR" sz="1400" dirty="0"/>
              <a:t>    // Calculer la moyenne et l'écart type des données</a:t>
            </a:r>
            <a:endParaRPr dirty="0"/>
          </a:p>
          <a:p>
            <a:pPr>
              <a:defRPr/>
            </a:pPr>
            <a:r>
              <a:rPr lang="fr-FR" sz="1400" dirty="0"/>
              <a:t>    moyenne &lt;- </a:t>
            </a:r>
            <a:r>
              <a:rPr lang="fr-FR" sz="1400" dirty="0" err="1"/>
              <a:t>CalculerMoyenne</a:t>
            </a:r>
            <a:r>
              <a:rPr lang="fr-FR" sz="1400" dirty="0"/>
              <a:t>(</a:t>
            </a:r>
            <a:r>
              <a:rPr lang="fr-FR" sz="1400" dirty="0" err="1"/>
              <a:t>tableauDonnees</a:t>
            </a:r>
            <a:r>
              <a:rPr lang="fr-FR" sz="1400" dirty="0"/>
              <a:t>)</a:t>
            </a:r>
            <a:endParaRPr dirty="0"/>
          </a:p>
          <a:p>
            <a:pPr>
              <a:defRPr/>
            </a:pPr>
            <a:r>
              <a:rPr lang="fr-FR" sz="1400" dirty="0"/>
              <a:t>    </a:t>
            </a:r>
            <a:endParaRPr dirty="0"/>
          </a:p>
          <a:p>
            <a:pPr>
              <a:defRPr/>
            </a:pPr>
            <a:r>
              <a:rPr lang="fr-FR" sz="1400" dirty="0" err="1"/>
              <a:t>ecartType</a:t>
            </a:r>
            <a:r>
              <a:rPr lang="fr-FR" sz="1400" dirty="0"/>
              <a:t> &lt;- </a:t>
            </a:r>
            <a:r>
              <a:rPr lang="fr-FR" sz="1400" dirty="0" err="1"/>
              <a:t>CalculerEcartType</a:t>
            </a:r>
            <a:r>
              <a:rPr lang="fr-FR" sz="1400" dirty="0"/>
              <a:t>(</a:t>
            </a:r>
            <a:r>
              <a:rPr lang="fr-FR" sz="1400" dirty="0" err="1"/>
              <a:t>tableauDonnees</a:t>
            </a:r>
            <a:r>
              <a:rPr lang="fr-FR" sz="1400" dirty="0"/>
              <a:t>, moyenne)</a:t>
            </a:r>
            <a:endParaRPr dirty="0"/>
          </a:p>
          <a:p>
            <a:pPr>
              <a:defRPr/>
            </a:pPr>
            <a:endParaRPr lang="fr-FR" sz="1400" dirty="0"/>
          </a:p>
          <a:p>
            <a:pPr>
              <a:defRPr/>
            </a:pPr>
            <a:r>
              <a:rPr lang="fr-FR" sz="1400" dirty="0"/>
              <a:t>    // Définir le seuil en fonction du nombre d'écarts-types (ajustez selon vos besoins)</a:t>
            </a:r>
            <a:endParaRPr dirty="0"/>
          </a:p>
          <a:p>
            <a:pPr>
              <a:defRPr/>
            </a:pPr>
            <a:r>
              <a:rPr lang="fr-FR" sz="1400" dirty="0"/>
              <a:t>    </a:t>
            </a:r>
            <a:r>
              <a:rPr lang="fr-FR" sz="1400" dirty="0" err="1"/>
              <a:t>seuilEcartType</a:t>
            </a:r>
            <a:r>
              <a:rPr lang="fr-FR" sz="1400" dirty="0"/>
              <a:t> &lt;- 2.0</a:t>
            </a:r>
            <a:endParaRPr dirty="0"/>
          </a:p>
          <a:p>
            <a:pPr>
              <a:defRPr/>
            </a:pPr>
            <a:endParaRPr lang="fr-FR" sz="1400" dirty="0"/>
          </a:p>
          <a:p>
            <a:pPr>
              <a:defRPr/>
            </a:pPr>
            <a:r>
              <a:rPr lang="fr-FR" sz="1400" dirty="0"/>
              <a:t>    // Écarter les valeurs aberrantes</a:t>
            </a:r>
            <a:endParaRPr dirty="0"/>
          </a:p>
          <a:p>
            <a:pPr>
              <a:defRPr/>
            </a:pPr>
            <a:r>
              <a:rPr lang="fr-FR" sz="1400" dirty="0"/>
              <a:t>    Pour chaque indice, valeur dans </a:t>
            </a:r>
            <a:r>
              <a:rPr lang="fr-FR" sz="1400" dirty="0" err="1"/>
              <a:t>tableauDonnees</a:t>
            </a:r>
            <a:r>
              <a:rPr lang="fr-FR" sz="1400" dirty="0"/>
              <a:t>:</a:t>
            </a:r>
            <a:endParaRPr dirty="0"/>
          </a:p>
          <a:p>
            <a:pPr>
              <a:defRPr/>
            </a:pPr>
            <a:r>
              <a:rPr lang="fr-FR" sz="1400" dirty="0"/>
              <a:t>        Si valeur &lt; (moyenne - </a:t>
            </a:r>
            <a:r>
              <a:rPr lang="fr-FR" sz="1400" dirty="0" err="1"/>
              <a:t>seuilEcartType</a:t>
            </a:r>
            <a:r>
              <a:rPr lang="fr-FR" sz="1400" dirty="0"/>
              <a:t> * </a:t>
            </a:r>
            <a:r>
              <a:rPr lang="fr-FR" sz="1400" dirty="0" err="1"/>
              <a:t>ecartType</a:t>
            </a:r>
            <a:r>
              <a:rPr lang="fr-FR" sz="1400" dirty="0"/>
              <a:t>) ou valeur &gt; (moyenne + </a:t>
            </a:r>
            <a:r>
              <a:rPr lang="fr-FR" sz="1400" dirty="0" err="1"/>
              <a:t>seuilEcartType</a:t>
            </a:r>
            <a:r>
              <a:rPr lang="fr-FR" sz="1400" dirty="0"/>
              <a:t> * </a:t>
            </a:r>
            <a:r>
              <a:rPr lang="fr-FR" sz="1400" dirty="0" err="1"/>
              <a:t>ecartType</a:t>
            </a:r>
            <a:r>
              <a:rPr lang="fr-FR" sz="1400" dirty="0"/>
              <a:t>):</a:t>
            </a:r>
            <a:endParaRPr dirty="0"/>
          </a:p>
          <a:p>
            <a:pPr>
              <a:defRPr/>
            </a:pPr>
            <a:r>
              <a:rPr lang="fr-FR" sz="1400" dirty="0"/>
              <a:t>            </a:t>
            </a:r>
            <a:r>
              <a:rPr lang="fr-FR" sz="1400" dirty="0" err="1"/>
              <a:t>tableauDonnees</a:t>
            </a:r>
            <a:r>
              <a:rPr lang="fr-FR" sz="1400" dirty="0"/>
              <a:t>[indice] &lt;- moyenne</a:t>
            </a:r>
            <a:endParaRPr dirty="0"/>
          </a:p>
          <a:p>
            <a:pPr>
              <a:defRPr/>
            </a:pPr>
            <a:endParaRPr lang="fr-FR" sz="1400" dirty="0"/>
          </a:p>
          <a:p>
            <a:pPr>
              <a:defRPr/>
            </a:pPr>
            <a:r>
              <a:rPr lang="fr-FR" sz="1400" dirty="0"/>
              <a:t>    Retourner </a:t>
            </a:r>
            <a:r>
              <a:rPr lang="fr-FR" sz="1400" dirty="0" err="1"/>
              <a:t>tableauDonnees</a:t>
            </a:r>
            <a:endParaRPr dirty="0"/>
          </a:p>
          <a:p>
            <a:pPr>
              <a:defRPr/>
            </a:pPr>
            <a:r>
              <a:rPr lang="fr-FR" sz="1400" b="1" dirty="0"/>
              <a:t>Fin Fonction</a:t>
            </a:r>
            <a:endParaRPr dirty="0"/>
          </a:p>
        </p:txBody>
      </p:sp>
      <p:sp>
        <p:nvSpPr>
          <p:cNvPr id="15" name="ZoneTexte 14"/>
          <p:cNvSpPr txBox="1"/>
          <p:nvPr/>
        </p:nvSpPr>
        <p:spPr bwMode="auto">
          <a:xfrm>
            <a:off x="1807253" y="4948864"/>
            <a:ext cx="4288747" cy="1600438"/>
          </a:xfrm>
          <a:prstGeom prst="rect">
            <a:avLst/>
          </a:prstGeom>
          <a:noFill/>
        </p:spPr>
        <p:txBody>
          <a:bodyPr wrap="square">
            <a:spAutoFit/>
          </a:bodyPr>
          <a:lstStyle/>
          <a:p>
            <a:pPr>
              <a:defRPr/>
            </a:pPr>
            <a:r>
              <a:rPr lang="fr-FR" sz="1400" b="1"/>
              <a:t>Fonction CalculerMoyenne(tableau):</a:t>
            </a:r>
            <a:endParaRPr/>
          </a:p>
          <a:p>
            <a:pPr>
              <a:defRPr/>
            </a:pPr>
            <a:r>
              <a:rPr lang="fr-FR" sz="1400"/>
              <a:t>    somme &lt;- 0</a:t>
            </a:r>
            <a:endParaRPr/>
          </a:p>
          <a:p>
            <a:pPr>
              <a:defRPr/>
            </a:pPr>
            <a:r>
              <a:rPr lang="fr-FR" sz="1400"/>
              <a:t>    Pour chaque valeur dans tableau:</a:t>
            </a:r>
            <a:endParaRPr/>
          </a:p>
          <a:p>
            <a:pPr>
              <a:defRPr/>
            </a:pPr>
            <a:r>
              <a:rPr lang="fr-FR" sz="1400"/>
              <a:t>        somme &lt;- somme + valeur</a:t>
            </a:r>
            <a:endParaRPr/>
          </a:p>
          <a:p>
            <a:pPr>
              <a:defRPr/>
            </a:pPr>
            <a:r>
              <a:rPr lang="fr-FR" sz="1400"/>
              <a:t>    moyenne &lt;- somme / taille(tableau)</a:t>
            </a:r>
            <a:endParaRPr/>
          </a:p>
          <a:p>
            <a:pPr>
              <a:defRPr/>
            </a:pPr>
            <a:r>
              <a:rPr lang="fr-FR" sz="1400"/>
              <a:t>    Retourner moyenne</a:t>
            </a:r>
            <a:endParaRPr/>
          </a:p>
          <a:p>
            <a:pPr>
              <a:defRPr/>
            </a:pPr>
            <a:r>
              <a:rPr lang="fr-FR" sz="1400" b="1"/>
              <a:t>Fin Fonction</a:t>
            </a:r>
            <a:endParaRPr/>
          </a:p>
        </p:txBody>
      </p:sp>
      <p:sp>
        <p:nvSpPr>
          <p:cNvPr id="17" name="ZoneTexte 16"/>
          <p:cNvSpPr txBox="1"/>
          <p:nvPr/>
        </p:nvSpPr>
        <p:spPr bwMode="auto">
          <a:xfrm>
            <a:off x="6249133" y="4948864"/>
            <a:ext cx="6097464" cy="1600438"/>
          </a:xfrm>
          <a:prstGeom prst="rect">
            <a:avLst/>
          </a:prstGeom>
          <a:noFill/>
        </p:spPr>
        <p:txBody>
          <a:bodyPr wrap="square">
            <a:spAutoFit/>
          </a:bodyPr>
          <a:lstStyle/>
          <a:p>
            <a:pPr>
              <a:defRPr/>
            </a:pPr>
            <a:r>
              <a:rPr lang="fr-FR" sz="1400" b="1"/>
              <a:t>Fonction CalculerEcartType(tableau, moyenne):</a:t>
            </a:r>
            <a:endParaRPr/>
          </a:p>
          <a:p>
            <a:pPr>
              <a:defRPr/>
            </a:pPr>
            <a:r>
              <a:rPr lang="fr-FR" sz="1400"/>
              <a:t>    sommeCarresDiff &lt;- 0</a:t>
            </a:r>
            <a:endParaRPr/>
          </a:p>
          <a:p>
            <a:pPr>
              <a:defRPr/>
            </a:pPr>
            <a:r>
              <a:rPr lang="fr-FR" sz="1400"/>
              <a:t>    Pour chaque valeur dans tableau:</a:t>
            </a:r>
            <a:endParaRPr/>
          </a:p>
          <a:p>
            <a:pPr>
              <a:defRPr/>
            </a:pPr>
            <a:r>
              <a:rPr lang="fr-FR" sz="1400"/>
              <a:t>        sommeCarresDiff &lt;- sommeCarresDiff + (valeur - moyenne)^2</a:t>
            </a:r>
            <a:endParaRPr/>
          </a:p>
          <a:p>
            <a:pPr>
              <a:defRPr/>
            </a:pPr>
            <a:r>
              <a:rPr lang="fr-FR" sz="1400"/>
              <a:t>    ecartType &lt;- sqrt(sommeCarresDiff / taille(tableau))</a:t>
            </a:r>
            <a:endParaRPr/>
          </a:p>
          <a:p>
            <a:pPr>
              <a:defRPr/>
            </a:pPr>
            <a:r>
              <a:rPr lang="fr-FR" sz="1400"/>
              <a:t>    Retourner ecartType</a:t>
            </a:r>
            <a:endParaRPr/>
          </a:p>
          <a:p>
            <a:pPr>
              <a:defRPr/>
            </a:pPr>
            <a:r>
              <a:rPr lang="fr-FR" sz="1400" b="1"/>
              <a:t>Fin Fonction</a:t>
            </a:r>
            <a:endParaRPr/>
          </a:p>
        </p:txBody>
      </p:sp>
      <p:sp>
        <p:nvSpPr>
          <p:cNvPr id="18" name="Rectangle 17"/>
          <p:cNvSpPr/>
          <p:nvPr/>
        </p:nvSpPr>
        <p:spPr bwMode="auto">
          <a:xfrm>
            <a:off x="1749371" y="4984534"/>
            <a:ext cx="3552390" cy="1600438"/>
          </a:xfrm>
          <a:prstGeom prst="rect">
            <a:avLst/>
          </a:prstGeom>
          <a:solidFill>
            <a:srgbClr val="03B374">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Rectangle 18"/>
          <p:cNvSpPr/>
          <p:nvPr/>
        </p:nvSpPr>
        <p:spPr bwMode="auto">
          <a:xfrm>
            <a:off x="3317406" y="1480740"/>
            <a:ext cx="3552390" cy="244918"/>
          </a:xfrm>
          <a:prstGeom prst="rect">
            <a:avLst/>
          </a:prstGeom>
          <a:solidFill>
            <a:srgbClr val="03B374">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0" name="Rectangle 19"/>
          <p:cNvSpPr/>
          <p:nvPr/>
        </p:nvSpPr>
        <p:spPr bwMode="auto">
          <a:xfrm>
            <a:off x="6096000" y="4984534"/>
            <a:ext cx="5953126" cy="1600438"/>
          </a:xfrm>
          <a:prstGeom prst="rect">
            <a:avLst/>
          </a:prstGeom>
          <a:solidFill>
            <a:srgbClr val="FFFF00">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1" name="Rectangle 20"/>
          <p:cNvSpPr/>
          <p:nvPr/>
        </p:nvSpPr>
        <p:spPr bwMode="auto">
          <a:xfrm>
            <a:off x="3224284" y="1897639"/>
            <a:ext cx="4154954" cy="244918"/>
          </a:xfrm>
          <a:prstGeom prst="rect">
            <a:avLst/>
          </a:prstGeom>
          <a:solidFill>
            <a:srgbClr val="FFFF00">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Rectangle 1"/>
          <p:cNvSpPr/>
          <p:nvPr/>
        </p:nvSpPr>
        <p:spPr bwMode="auto">
          <a:xfrm>
            <a:off x="2376320" y="3405475"/>
            <a:ext cx="8986952" cy="437017"/>
          </a:xfrm>
          <a:prstGeom prst="rect">
            <a:avLst/>
          </a:prstGeom>
          <a:solidFill>
            <a:schemeClr val="accent1">
              <a:lumMod val="60000"/>
              <a:lumOff val="40000"/>
              <a:alpha val="23137"/>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07419" y="666894"/>
            <a:ext cx="10584581" cy="724630"/>
          </a:xfrm>
        </p:spPr>
        <p:txBody>
          <a:bodyPr>
            <a:noAutofit/>
          </a:bodyPr>
          <a:lstStyle/>
          <a:p>
            <a:pPr>
              <a:defRPr/>
            </a:pPr>
            <a:r>
              <a:rPr lang="fr-FR" sz="2800" b="1" dirty="0" smtClean="0"/>
              <a:t>Écarter </a:t>
            </a:r>
            <a:r>
              <a:rPr lang="fr-FR" sz="2800" b="1" dirty="0"/>
              <a:t>les valeurs de mesure </a:t>
            </a:r>
            <a:r>
              <a:rPr lang="fr-FR" sz="2800" b="1" dirty="0" smtClean="0"/>
              <a:t>aberrantes</a:t>
            </a:r>
            <a:r>
              <a:rPr lang="fr-FR" sz="2800" b="1" dirty="0"/>
              <a:t/>
            </a:r>
            <a:br>
              <a:rPr lang="fr-FR" sz="2800" b="1" dirty="0"/>
            </a:br>
            <a:endParaRPr lang="fr-FR" sz="2000" b="1" dirty="0"/>
          </a:p>
        </p:txBody>
      </p:sp>
      <p:sp>
        <p:nvSpPr>
          <p:cNvPr id="7" name="Rectangle 4"/>
          <p:cNvSpPr>
            <a:spLocks noChangeArrowheads="1"/>
          </p:cNvSpPr>
          <p:nvPr/>
        </p:nvSpPr>
        <p:spPr bwMode="auto">
          <a:xfrm>
            <a:off x="533869" y="1129534"/>
            <a:ext cx="9278082" cy="338554"/>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a:spcBef>
                <a:spcPts val="0"/>
              </a:spcBef>
              <a:spcAft>
                <a:spcPts val="0"/>
              </a:spcAft>
              <a:defRPr>
                <a:solidFill>
                  <a:schemeClr val="tx1"/>
                </a:solidFill>
                <a:latin typeface="Arial"/>
              </a:defRPr>
            </a:lvl1pPr>
            <a:lvl2pPr>
              <a:spcBef>
                <a:spcPts val="0"/>
              </a:spcBef>
              <a:spcAft>
                <a:spcPts val="0"/>
              </a:spcAft>
              <a:defRPr>
                <a:solidFill>
                  <a:schemeClr val="tx1"/>
                </a:solidFill>
                <a:latin typeface="Arial"/>
              </a:defRPr>
            </a:lvl2pPr>
            <a:lvl3pPr>
              <a:spcBef>
                <a:spcPts val="0"/>
              </a:spcBef>
              <a:spcAft>
                <a:spcPts val="0"/>
              </a:spcAft>
              <a:defRPr>
                <a:solidFill>
                  <a:schemeClr val="tx1"/>
                </a:solidFill>
                <a:latin typeface="Arial"/>
              </a:defRPr>
            </a:lvl3pPr>
            <a:lvl4pPr>
              <a:spcBef>
                <a:spcPts val="0"/>
              </a:spcBef>
              <a:spcAft>
                <a:spcPts val="0"/>
              </a:spcAft>
              <a:defRPr>
                <a:solidFill>
                  <a:schemeClr val="tx1"/>
                </a:solidFill>
                <a:latin typeface="Arial"/>
              </a:defRPr>
            </a:lvl4pPr>
            <a:lvl5pPr>
              <a:spcBef>
                <a:spcPts val="0"/>
              </a:spcBef>
              <a:spcAft>
                <a:spcPts val="0"/>
              </a:spcAft>
              <a:defRPr>
                <a:solidFill>
                  <a:schemeClr val="tx1"/>
                </a:solidFill>
                <a:latin typeface="Arial"/>
              </a:defRPr>
            </a:lvl5pPr>
            <a:lvl6pPr>
              <a:spcBef>
                <a:spcPts val="0"/>
              </a:spcBef>
              <a:spcAft>
                <a:spcPts val="0"/>
              </a:spcAft>
              <a:defRPr>
                <a:solidFill>
                  <a:schemeClr val="tx1"/>
                </a:solidFill>
                <a:latin typeface="Arial"/>
              </a:defRPr>
            </a:lvl6pPr>
            <a:lvl7pPr>
              <a:spcBef>
                <a:spcPts val="0"/>
              </a:spcBef>
              <a:spcAft>
                <a:spcPts val="0"/>
              </a:spcAft>
              <a:defRPr>
                <a:solidFill>
                  <a:schemeClr val="tx1"/>
                </a:solidFill>
                <a:latin typeface="Arial"/>
              </a:defRPr>
            </a:lvl7pPr>
            <a:lvl8pPr>
              <a:spcBef>
                <a:spcPts val="0"/>
              </a:spcBef>
              <a:spcAft>
                <a:spcPts val="0"/>
              </a:spcAft>
              <a:defRPr>
                <a:solidFill>
                  <a:schemeClr val="tx1"/>
                </a:solidFill>
                <a:latin typeface="Arial"/>
              </a:defRPr>
            </a:lvl8pPr>
            <a:lvl9pPr>
              <a:spcBef>
                <a:spcPts val="0"/>
              </a:spcBef>
              <a:spcAft>
                <a:spcPts val="0"/>
              </a:spcAft>
              <a:defRPr>
                <a:solidFill>
                  <a:schemeClr val="tx1"/>
                </a:solidFill>
                <a:latin typeface="Arial"/>
              </a:defRPr>
            </a:lvl9pPr>
          </a:lstStyle>
          <a:p>
            <a:pPr marR="0" lvl="0" algn="l" defTabSz="914400">
              <a:lnSpc>
                <a:spcPct val="100000"/>
              </a:lnSpc>
              <a:spcBef>
                <a:spcPts val="0"/>
              </a:spcBef>
              <a:spcAft>
                <a:spcPts val="0"/>
              </a:spcAft>
              <a:buClrTx/>
              <a:buSzTx/>
              <a:defRPr/>
            </a:pPr>
            <a:r>
              <a:rPr lang="fr-FR" sz="1600" b="1" i="0" dirty="0">
                <a:solidFill>
                  <a:srgbClr val="374151"/>
                </a:solidFill>
                <a:latin typeface="Söhne"/>
              </a:rPr>
              <a:t>Implémentation de l’algorithme dans le langage de programmation choisi </a:t>
            </a:r>
            <a:r>
              <a:rPr lang="fr-FR" sz="1600" b="1" i="0" dirty="0" smtClean="0">
                <a:solidFill>
                  <a:srgbClr val="374151"/>
                </a:solidFill>
                <a:latin typeface="Söhne"/>
              </a:rPr>
              <a:t> </a:t>
            </a:r>
            <a:endParaRPr lang="fr-FR" sz="1600" b="1" i="0" u="none" strike="noStrike" cap="none" dirty="0">
              <a:ln>
                <a:noFill/>
              </a:ln>
              <a:solidFill>
                <a:schemeClr val="tx1"/>
              </a:solidFill>
            </a:endParaRPr>
          </a:p>
        </p:txBody>
      </p:sp>
      <p:pic>
        <p:nvPicPr>
          <p:cNvPr id="6" name="Image 5"/>
          <p:cNvPicPr>
            <a:picLocks noChangeAspect="1"/>
          </p:cNvPicPr>
          <p:nvPr/>
        </p:nvPicPr>
        <p:blipFill>
          <a:blip r:embed="rId2"/>
          <a:stretch/>
        </p:blipFill>
        <p:spPr bwMode="auto">
          <a:xfrm>
            <a:off x="533869" y="1410222"/>
            <a:ext cx="5728908" cy="5424333"/>
          </a:xfrm>
          <a:prstGeom prst="rect">
            <a:avLst/>
          </a:prstGeom>
        </p:spPr>
      </p:pic>
      <p:pic>
        <p:nvPicPr>
          <p:cNvPr id="9" name="Image 8"/>
          <p:cNvPicPr>
            <a:picLocks noChangeAspect="1"/>
          </p:cNvPicPr>
          <p:nvPr/>
        </p:nvPicPr>
        <p:blipFill>
          <a:blip r:embed="rId3"/>
          <a:stretch/>
        </p:blipFill>
        <p:spPr bwMode="auto">
          <a:xfrm>
            <a:off x="6582273" y="1734742"/>
            <a:ext cx="5244397" cy="1137854"/>
          </a:xfrm>
          <a:prstGeom prst="rect">
            <a:avLst/>
          </a:prstGeom>
        </p:spPr>
      </p:pic>
      <p:pic>
        <p:nvPicPr>
          <p:cNvPr id="14" name="Image 13"/>
          <p:cNvPicPr>
            <a:picLocks noChangeAspect="1"/>
          </p:cNvPicPr>
          <p:nvPr/>
        </p:nvPicPr>
        <p:blipFill>
          <a:blip r:embed="rId4"/>
          <a:stretch/>
        </p:blipFill>
        <p:spPr bwMode="auto">
          <a:xfrm>
            <a:off x="6582273" y="4807783"/>
            <a:ext cx="4332275" cy="1137854"/>
          </a:xfrm>
          <a:prstGeom prst="rect">
            <a:avLst/>
          </a:prstGeom>
        </p:spPr>
      </p:pic>
      <p:pic>
        <p:nvPicPr>
          <p:cNvPr id="16" name="Image 15"/>
          <p:cNvPicPr>
            <a:picLocks noChangeAspect="1"/>
          </p:cNvPicPr>
          <p:nvPr/>
        </p:nvPicPr>
        <p:blipFill>
          <a:blip r:embed="rId5"/>
          <a:stretch/>
        </p:blipFill>
        <p:spPr bwMode="auto">
          <a:xfrm>
            <a:off x="6498139" y="3228141"/>
            <a:ext cx="3397191" cy="1137854"/>
          </a:xfrm>
          <a:prstGeom prst="rect">
            <a:avLst/>
          </a:prstGeom>
        </p:spPr>
      </p:pic>
      <p:sp>
        <p:nvSpPr>
          <p:cNvPr id="17" name="Rectangle 16"/>
          <p:cNvSpPr/>
          <p:nvPr/>
        </p:nvSpPr>
        <p:spPr bwMode="auto">
          <a:xfrm>
            <a:off x="6952808" y="3228141"/>
            <a:ext cx="2942522" cy="1137854"/>
          </a:xfrm>
          <a:prstGeom prst="rect">
            <a:avLst/>
          </a:prstGeom>
          <a:solidFill>
            <a:srgbClr val="03B374">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8" name="Rectangle 17"/>
          <p:cNvSpPr/>
          <p:nvPr/>
        </p:nvSpPr>
        <p:spPr bwMode="auto">
          <a:xfrm>
            <a:off x="6498139" y="4807783"/>
            <a:ext cx="4416409" cy="1137854"/>
          </a:xfrm>
          <a:prstGeom prst="rect">
            <a:avLst/>
          </a:prstGeom>
          <a:solidFill>
            <a:srgbClr val="FFFF00">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Rectangle 18"/>
          <p:cNvSpPr/>
          <p:nvPr/>
        </p:nvSpPr>
        <p:spPr bwMode="auto">
          <a:xfrm>
            <a:off x="1782710" y="3669929"/>
            <a:ext cx="2064671" cy="108441"/>
          </a:xfrm>
          <a:prstGeom prst="rect">
            <a:avLst/>
          </a:prstGeom>
          <a:solidFill>
            <a:srgbClr val="03B374">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0" name="Rectangle 19"/>
          <p:cNvSpPr/>
          <p:nvPr/>
        </p:nvSpPr>
        <p:spPr bwMode="auto">
          <a:xfrm>
            <a:off x="1854396" y="3797068"/>
            <a:ext cx="2829748" cy="108441"/>
          </a:xfrm>
          <a:prstGeom prst="rect">
            <a:avLst/>
          </a:prstGeom>
          <a:solidFill>
            <a:srgbClr val="FFFF00">
              <a:alpha val="23137"/>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Rectangle 1"/>
          <p:cNvSpPr/>
          <p:nvPr/>
        </p:nvSpPr>
        <p:spPr bwMode="auto">
          <a:xfrm>
            <a:off x="1116252" y="4766105"/>
            <a:ext cx="4979748" cy="271721"/>
          </a:xfrm>
          <a:prstGeom prst="rect">
            <a:avLst/>
          </a:prstGeom>
          <a:solidFill>
            <a:schemeClr val="accent1">
              <a:lumMod val="60000"/>
              <a:lumOff val="40000"/>
              <a:alpha val="23137"/>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056" name="Picture 8" descr="Dessin d'illustration d'ordinateur portable moniteurs d'ordinateur,  ordinateur portable, angle, blanc png | PNGEgg"/>
          <p:cNvPicPr>
            <a:picLocks noChangeAspect="1" noChangeArrowheads="1"/>
          </p:cNvPicPr>
          <p:nvPr/>
        </p:nvPicPr>
        <p:blipFill>
          <a:blip r:embed="rId2"/>
          <a:stretch/>
        </p:blipFill>
        <p:spPr bwMode="auto">
          <a:xfrm>
            <a:off x="9900302" y="3600902"/>
            <a:ext cx="1702638" cy="1269411"/>
          </a:xfrm>
          <a:prstGeom prst="rect">
            <a:avLst/>
          </a:prstGeom>
          <a:noFill/>
        </p:spPr>
      </p:pic>
      <p:sp>
        <p:nvSpPr>
          <p:cNvPr id="3" name="Titre 2"/>
          <p:cNvSpPr>
            <a:spLocks noGrp="1"/>
          </p:cNvSpPr>
          <p:nvPr>
            <p:ph type="title"/>
          </p:nvPr>
        </p:nvSpPr>
        <p:spPr bwMode="auto">
          <a:xfrm>
            <a:off x="1594963" y="638570"/>
            <a:ext cx="10562485" cy="724630"/>
          </a:xfrm>
        </p:spPr>
        <p:txBody>
          <a:bodyPr>
            <a:normAutofit/>
          </a:bodyPr>
          <a:lstStyle/>
          <a:p>
            <a:pPr>
              <a:defRPr/>
            </a:pPr>
            <a:r>
              <a:rPr lang="fr-FR" sz="2800" b="1" dirty="0"/>
              <a:t>Mise en œuvre du BROKER </a:t>
            </a:r>
            <a:r>
              <a:rPr lang="fr-FR" sz="2800" b="1" dirty="0" smtClean="0"/>
              <a:t>MQTT </a:t>
            </a:r>
            <a:r>
              <a:rPr lang="fr-FR" sz="2800" b="1" dirty="0"/>
              <a:t>Mosquitto</a:t>
            </a:r>
            <a:endParaRPr sz="3200" dirty="0"/>
          </a:p>
        </p:txBody>
      </p:sp>
      <p:sp>
        <p:nvSpPr>
          <p:cNvPr id="6" name="ZoneTexte 5"/>
          <p:cNvSpPr txBox="1"/>
          <p:nvPr/>
        </p:nvSpPr>
        <p:spPr bwMode="auto">
          <a:xfrm>
            <a:off x="1418839" y="1363200"/>
            <a:ext cx="10336973" cy="2246769"/>
          </a:xfrm>
          <a:prstGeom prst="rect">
            <a:avLst/>
          </a:prstGeom>
          <a:noFill/>
        </p:spPr>
        <p:txBody>
          <a:bodyPr wrap="square">
            <a:spAutoFit/>
          </a:bodyPr>
          <a:lstStyle/>
          <a:p>
            <a:pPr marL="285750" indent="-285750" algn="l">
              <a:buFont typeface="Arial"/>
              <a:buChar char="•"/>
              <a:defRPr/>
            </a:pPr>
            <a:r>
              <a:rPr lang="fr-FR" sz="2000" b="0" i="0" dirty="0">
                <a:solidFill>
                  <a:srgbClr val="666666"/>
                </a:solidFill>
                <a:latin typeface="Tahoma"/>
              </a:rPr>
              <a:t>Le protocole </a:t>
            </a:r>
            <a:r>
              <a:rPr lang="fr-FR" sz="2000" b="1" i="0" dirty="0" smtClean="0">
                <a:latin typeface="Tahoma"/>
              </a:rPr>
              <a:t>MQTT</a:t>
            </a:r>
            <a:r>
              <a:rPr lang="fr-FR" sz="2000" b="0" i="0" dirty="0" smtClean="0">
                <a:solidFill>
                  <a:srgbClr val="666666"/>
                </a:solidFill>
                <a:latin typeface="Tahoma"/>
              </a:rPr>
              <a:t> </a:t>
            </a:r>
            <a:r>
              <a:rPr lang="fr-FR" sz="2000" b="0" i="0" dirty="0">
                <a:solidFill>
                  <a:srgbClr val="666666"/>
                </a:solidFill>
                <a:latin typeface="Tahoma"/>
              </a:rPr>
              <a:t>est utilisé par les objets connectés pour communiquer.</a:t>
            </a:r>
            <a:endParaRPr dirty="0"/>
          </a:p>
          <a:p>
            <a:pPr marL="285750" indent="-285750" algn="l">
              <a:buFont typeface="Arial"/>
              <a:buChar char="•"/>
              <a:defRPr/>
            </a:pPr>
            <a:r>
              <a:rPr lang="fr-FR" sz="2000" dirty="0">
                <a:solidFill>
                  <a:srgbClr val="666666"/>
                </a:solidFill>
                <a:latin typeface="Tahoma"/>
              </a:rPr>
              <a:t>P</a:t>
            </a:r>
            <a:r>
              <a:rPr lang="fr-FR" sz="2000" b="0" i="0" dirty="0">
                <a:solidFill>
                  <a:srgbClr val="666666"/>
                </a:solidFill>
                <a:latin typeface="Tahoma"/>
              </a:rPr>
              <a:t>rotocole </a:t>
            </a:r>
            <a:r>
              <a:rPr lang="fr-FR" sz="2000" b="1" i="0" dirty="0">
                <a:latin typeface="Tahoma"/>
              </a:rPr>
              <a:t>M2M</a:t>
            </a:r>
            <a:r>
              <a:rPr lang="fr-FR" sz="2000" b="0" i="0" dirty="0">
                <a:solidFill>
                  <a:srgbClr val="666666"/>
                </a:solidFill>
                <a:latin typeface="Tahoma"/>
              </a:rPr>
              <a:t> très léger de messagerie</a:t>
            </a:r>
            <a:endParaRPr dirty="0"/>
          </a:p>
          <a:p>
            <a:pPr marL="285750" indent="-285750" algn="l">
              <a:buFont typeface="Arial"/>
              <a:buChar char="•"/>
              <a:defRPr/>
            </a:pPr>
            <a:r>
              <a:rPr lang="fr-FR" sz="2000" dirty="0">
                <a:solidFill>
                  <a:srgbClr val="666666"/>
                </a:solidFill>
                <a:latin typeface="Tahoma"/>
              </a:rPr>
              <a:t>P</a:t>
            </a:r>
            <a:r>
              <a:rPr lang="fr-FR" sz="2000" b="0" i="0" dirty="0">
                <a:solidFill>
                  <a:srgbClr val="666666"/>
                </a:solidFill>
                <a:latin typeface="Tahoma"/>
              </a:rPr>
              <a:t>ermet donc à un objet connecté d’envoyer et/ou de recevoir des messages.</a:t>
            </a:r>
            <a:endParaRPr dirty="0"/>
          </a:p>
          <a:p>
            <a:pPr marL="285750" indent="-285750" algn="l">
              <a:buFont typeface="Arial"/>
              <a:buChar char="•"/>
              <a:defRPr/>
            </a:pPr>
            <a:r>
              <a:rPr lang="fr-FR" sz="2000" b="0" i="0" dirty="0">
                <a:solidFill>
                  <a:srgbClr val="666666"/>
                </a:solidFill>
                <a:latin typeface="Tahoma"/>
              </a:rPr>
              <a:t>Un serveur </a:t>
            </a:r>
            <a:r>
              <a:rPr lang="fr-FR" sz="2000" b="0" i="0" dirty="0" smtClean="0">
                <a:solidFill>
                  <a:srgbClr val="666666"/>
                </a:solidFill>
                <a:latin typeface="Tahoma"/>
              </a:rPr>
              <a:t>MQTT </a:t>
            </a:r>
            <a:r>
              <a:rPr lang="fr-FR" sz="2000" b="0" i="0" dirty="0">
                <a:solidFill>
                  <a:srgbClr val="666666"/>
                </a:solidFill>
                <a:latin typeface="Tahoma"/>
              </a:rPr>
              <a:t>unique (</a:t>
            </a:r>
            <a:r>
              <a:rPr lang="fr-FR" sz="2000" b="1" i="0" dirty="0">
                <a:latin typeface="Tahoma"/>
              </a:rPr>
              <a:t>Broker</a:t>
            </a:r>
            <a:r>
              <a:rPr lang="fr-FR" sz="2000" b="0" i="0" dirty="0">
                <a:solidFill>
                  <a:srgbClr val="666666"/>
                </a:solidFill>
                <a:latin typeface="Tahoma"/>
              </a:rPr>
              <a:t>) permet de centraliser les messages.</a:t>
            </a:r>
            <a:endParaRPr dirty="0"/>
          </a:p>
          <a:p>
            <a:pPr marL="285750" indent="-285750" algn="l">
              <a:buFont typeface="Arial"/>
              <a:buChar char="•"/>
              <a:defRPr/>
            </a:pPr>
            <a:r>
              <a:rPr lang="fr-FR" sz="2000" b="0" i="0" dirty="0">
                <a:solidFill>
                  <a:srgbClr val="666666"/>
                </a:solidFill>
                <a:latin typeface="Tahoma"/>
              </a:rPr>
              <a:t>Un objet connecté va publier </a:t>
            </a:r>
            <a:r>
              <a:rPr lang="fr-FR" sz="2000" b="0" i="0" dirty="0" smtClean="0">
                <a:solidFill>
                  <a:srgbClr val="666666"/>
                </a:solidFill>
                <a:latin typeface="Tahoma"/>
              </a:rPr>
              <a:t>(</a:t>
            </a:r>
            <a:r>
              <a:rPr lang="fr-FR" sz="2000" b="1" i="0" dirty="0" smtClean="0">
                <a:latin typeface="Tahoma"/>
              </a:rPr>
              <a:t>Publish</a:t>
            </a:r>
            <a:r>
              <a:rPr lang="fr-FR" sz="2000" b="0" i="0" dirty="0">
                <a:solidFill>
                  <a:srgbClr val="666666"/>
                </a:solidFill>
                <a:latin typeface="Tahoma"/>
              </a:rPr>
              <a:t>) vers le Broker.</a:t>
            </a:r>
            <a:endParaRPr dirty="0"/>
          </a:p>
          <a:p>
            <a:pPr marL="285750" indent="-285750" algn="l">
              <a:buFont typeface="Arial"/>
              <a:buChar char="•"/>
              <a:defRPr/>
            </a:pPr>
            <a:r>
              <a:rPr lang="fr-FR" sz="2000" b="0" i="0" dirty="0">
                <a:solidFill>
                  <a:srgbClr val="666666"/>
                </a:solidFill>
                <a:latin typeface="Tahoma"/>
              </a:rPr>
              <a:t>Pour recevoir des messages le client va souscrire </a:t>
            </a:r>
            <a:r>
              <a:rPr lang="fr-FR" sz="2000" b="0" i="0" dirty="0" smtClean="0">
                <a:solidFill>
                  <a:srgbClr val="666666"/>
                </a:solidFill>
                <a:latin typeface="Tahoma"/>
              </a:rPr>
              <a:t>(</a:t>
            </a:r>
            <a:r>
              <a:rPr lang="fr-FR" sz="2000" b="1" i="0" dirty="0" smtClean="0">
                <a:latin typeface="Tahoma"/>
              </a:rPr>
              <a:t>Subscribe</a:t>
            </a:r>
            <a:r>
              <a:rPr lang="fr-FR" sz="2000" i="0" dirty="0" smtClean="0">
                <a:latin typeface="Tahoma"/>
              </a:rPr>
              <a:t>)</a:t>
            </a:r>
            <a:r>
              <a:rPr lang="fr-FR" sz="2000" b="0" i="0" dirty="0" smtClean="0">
                <a:solidFill>
                  <a:srgbClr val="666666"/>
                </a:solidFill>
                <a:latin typeface="Tahoma"/>
              </a:rPr>
              <a:t> </a:t>
            </a:r>
            <a:r>
              <a:rPr lang="fr-FR" sz="2000" b="0" i="0" dirty="0">
                <a:solidFill>
                  <a:srgbClr val="666666"/>
                </a:solidFill>
                <a:latin typeface="Tahoma"/>
              </a:rPr>
              <a:t>à leur réception auprès du Broker.</a:t>
            </a:r>
            <a:endParaRPr dirty="0"/>
          </a:p>
        </p:txBody>
      </p:sp>
      <p:pic>
        <p:nvPicPr>
          <p:cNvPr id="8" name="Picture 2"/>
          <p:cNvPicPr>
            <a:picLocks noChangeAspect="1" noChangeArrowheads="1"/>
          </p:cNvPicPr>
          <p:nvPr/>
        </p:nvPicPr>
        <p:blipFill>
          <a:blip r:embed="rId3"/>
          <a:stretch/>
        </p:blipFill>
        <p:spPr bwMode="auto">
          <a:xfrm>
            <a:off x="560128" y="4181384"/>
            <a:ext cx="897737" cy="897737"/>
          </a:xfrm>
          <a:prstGeom prst="rect">
            <a:avLst/>
          </a:prstGeom>
          <a:noFill/>
        </p:spPr>
      </p:pic>
      <p:pic>
        <p:nvPicPr>
          <p:cNvPr id="14" name="Picture 6"/>
          <p:cNvPicPr>
            <a:picLocks noChangeAspect="1" noChangeArrowheads="1"/>
          </p:cNvPicPr>
          <p:nvPr/>
        </p:nvPicPr>
        <p:blipFill>
          <a:blip r:embed="rId4"/>
          <a:stretch/>
        </p:blipFill>
        <p:spPr bwMode="auto">
          <a:xfrm>
            <a:off x="1440378" y="4189695"/>
            <a:ext cx="1166235" cy="889425"/>
          </a:xfrm>
          <a:prstGeom prst="rect">
            <a:avLst/>
          </a:prstGeom>
          <a:noFill/>
        </p:spPr>
      </p:pic>
      <p:sp>
        <p:nvSpPr>
          <p:cNvPr id="15" name="ZoneTexte 14"/>
          <p:cNvSpPr txBox="1"/>
          <p:nvPr/>
        </p:nvSpPr>
        <p:spPr bwMode="auto">
          <a:xfrm>
            <a:off x="480591" y="5180749"/>
            <a:ext cx="1901206" cy="923330"/>
          </a:xfrm>
          <a:prstGeom prst="rect">
            <a:avLst/>
          </a:prstGeom>
          <a:noFill/>
        </p:spPr>
        <p:txBody>
          <a:bodyPr wrap="square" rtlCol="0">
            <a:spAutoFit/>
          </a:bodyPr>
          <a:lstStyle/>
          <a:p>
            <a:pPr>
              <a:defRPr/>
            </a:pPr>
            <a:r>
              <a:rPr lang="fr-FR" b="1"/>
              <a:t>Capteur pH +      ESP32-S2</a:t>
            </a:r>
            <a:endParaRPr/>
          </a:p>
          <a:p>
            <a:pPr>
              <a:defRPr/>
            </a:pPr>
            <a:r>
              <a:rPr lang="fr-FR" b="1"/>
              <a:t>(Client MQTT)</a:t>
            </a:r>
            <a:endParaRPr/>
          </a:p>
        </p:txBody>
      </p:sp>
      <p:sp>
        <p:nvSpPr>
          <p:cNvPr id="17" name="Flèche : droite 16"/>
          <p:cNvSpPr/>
          <p:nvPr/>
        </p:nvSpPr>
        <p:spPr bwMode="auto">
          <a:xfrm>
            <a:off x="2879717" y="4658263"/>
            <a:ext cx="1157217" cy="142607"/>
          </a:xfrm>
          <a:prstGeom prst="rightArrow">
            <a:avLst>
              <a:gd name="adj1" fmla="val 50000"/>
              <a:gd name="adj2" fmla="val 50000"/>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3" name="ZoneTexte 32"/>
          <p:cNvSpPr txBox="1"/>
          <p:nvPr/>
        </p:nvSpPr>
        <p:spPr bwMode="auto">
          <a:xfrm>
            <a:off x="2767692" y="4944340"/>
            <a:ext cx="1901206" cy="1200329"/>
          </a:xfrm>
          <a:prstGeom prst="rect">
            <a:avLst/>
          </a:prstGeom>
          <a:noFill/>
        </p:spPr>
        <p:txBody>
          <a:bodyPr wrap="square" rtlCol="0">
            <a:spAutoFit/>
          </a:bodyPr>
          <a:lstStyle/>
          <a:p>
            <a:pPr>
              <a:defRPr/>
            </a:pPr>
            <a:r>
              <a:rPr lang="fr-FR" b="1" dirty="0"/>
              <a:t>Publish</a:t>
            </a:r>
            <a:endParaRPr dirty="0"/>
          </a:p>
          <a:p>
            <a:pPr>
              <a:defRPr/>
            </a:pPr>
            <a:r>
              <a:rPr lang="fr-FR" b="1" dirty="0"/>
              <a:t>donnée pH</a:t>
            </a:r>
            <a:endParaRPr dirty="0"/>
          </a:p>
          <a:p>
            <a:pPr>
              <a:defRPr/>
            </a:pPr>
            <a:r>
              <a:rPr lang="fr-FR" b="1" dirty="0" smtClean="0"/>
              <a:t>(ex </a:t>
            </a:r>
            <a:r>
              <a:rPr lang="fr-FR" b="1" dirty="0"/>
              <a:t>7,65)</a:t>
            </a:r>
            <a:endParaRPr dirty="0"/>
          </a:p>
          <a:p>
            <a:pPr>
              <a:defRPr/>
            </a:pPr>
            <a:r>
              <a:rPr lang="fr-FR" b="1" dirty="0"/>
              <a:t>Topic « </a:t>
            </a:r>
            <a:r>
              <a:rPr lang="fr-FR" b="1" dirty="0" smtClean="0"/>
              <a:t>pH</a:t>
            </a:r>
            <a:r>
              <a:rPr lang="fr-FR" b="1" dirty="0"/>
              <a:t> » </a:t>
            </a:r>
            <a:endParaRPr dirty="0"/>
          </a:p>
        </p:txBody>
      </p:sp>
      <p:pic>
        <p:nvPicPr>
          <p:cNvPr id="2052" name="Picture 4" descr="Nuage Le Cloud Computing Connexion - Images vectorielles gratuites sur  Pixabay - Pixabay"/>
          <p:cNvPicPr>
            <a:picLocks noChangeAspect="1" noChangeArrowheads="1"/>
          </p:cNvPicPr>
          <p:nvPr/>
        </p:nvPicPr>
        <p:blipFill>
          <a:blip r:embed="rId5"/>
          <a:stretch/>
        </p:blipFill>
        <p:spPr bwMode="auto">
          <a:xfrm>
            <a:off x="4198013" y="3734070"/>
            <a:ext cx="3325091" cy="2133600"/>
          </a:xfrm>
          <a:prstGeom prst="rect">
            <a:avLst/>
          </a:prstGeom>
          <a:noFill/>
        </p:spPr>
      </p:pic>
      <p:sp>
        <p:nvSpPr>
          <p:cNvPr id="34" name="ZoneTexte 33"/>
          <p:cNvSpPr txBox="1"/>
          <p:nvPr/>
        </p:nvSpPr>
        <p:spPr bwMode="auto">
          <a:xfrm>
            <a:off x="5005828" y="4442626"/>
            <a:ext cx="2106517" cy="1200329"/>
          </a:xfrm>
          <a:prstGeom prst="rect">
            <a:avLst/>
          </a:prstGeom>
          <a:noFill/>
        </p:spPr>
        <p:txBody>
          <a:bodyPr wrap="square" rtlCol="0">
            <a:spAutoFit/>
          </a:bodyPr>
          <a:lstStyle/>
          <a:p>
            <a:pPr>
              <a:defRPr/>
            </a:pPr>
            <a:r>
              <a:rPr lang="fr-FR" dirty="0">
                <a:solidFill>
                  <a:schemeClr val="bg1"/>
                </a:solidFill>
              </a:rPr>
              <a:t>MQTT BROKER</a:t>
            </a:r>
            <a:endParaRPr dirty="0"/>
          </a:p>
          <a:p>
            <a:pPr>
              <a:defRPr/>
            </a:pPr>
            <a:endParaRPr lang="fr-FR" dirty="0">
              <a:solidFill>
                <a:schemeClr val="bg1"/>
              </a:solidFill>
            </a:endParaRPr>
          </a:p>
          <a:p>
            <a:pPr>
              <a:defRPr/>
            </a:pPr>
            <a:r>
              <a:rPr lang="fr-FR" dirty="0">
                <a:solidFill>
                  <a:schemeClr val="bg1"/>
                </a:solidFill>
              </a:rPr>
              <a:t>Topic </a:t>
            </a:r>
            <a:r>
              <a:rPr lang="fr-FR" dirty="0" err="1">
                <a:solidFill>
                  <a:schemeClr val="bg1"/>
                </a:solidFill>
              </a:rPr>
              <a:t>name</a:t>
            </a:r>
            <a:r>
              <a:rPr lang="fr-FR" dirty="0">
                <a:solidFill>
                  <a:schemeClr val="bg1"/>
                </a:solidFill>
              </a:rPr>
              <a:t> = </a:t>
            </a:r>
            <a:r>
              <a:rPr lang="fr-FR" dirty="0" smtClean="0">
                <a:solidFill>
                  <a:schemeClr val="bg1"/>
                </a:solidFill>
              </a:rPr>
              <a:t>pH</a:t>
            </a:r>
            <a:endParaRPr dirty="0"/>
          </a:p>
          <a:p>
            <a:pPr>
              <a:defRPr/>
            </a:pPr>
            <a:r>
              <a:rPr lang="fr-FR" dirty="0">
                <a:solidFill>
                  <a:schemeClr val="bg1"/>
                </a:solidFill>
              </a:rPr>
              <a:t>Message = 7,65</a:t>
            </a:r>
            <a:endParaRPr dirty="0"/>
          </a:p>
        </p:txBody>
      </p:sp>
      <p:pic>
        <p:nvPicPr>
          <p:cNvPr id="2054" name="Picture 6" descr="dessin de contour smartphone moderne. modèle de conception de vecteur de  maquette de contour de smartphone."/>
          <p:cNvPicPr>
            <a:picLocks noChangeAspect="1" noChangeArrowheads="1"/>
          </p:cNvPicPr>
          <p:nvPr/>
        </p:nvPicPr>
        <p:blipFill>
          <a:blip r:embed="rId6"/>
          <a:stretch/>
        </p:blipFill>
        <p:spPr bwMode="auto">
          <a:xfrm>
            <a:off x="9900302" y="5079120"/>
            <a:ext cx="1615885" cy="1615885"/>
          </a:xfrm>
          <a:prstGeom prst="rect">
            <a:avLst/>
          </a:prstGeom>
          <a:noFill/>
        </p:spPr>
      </p:pic>
      <p:pic>
        <p:nvPicPr>
          <p:cNvPr id="36" name="Image 35"/>
          <p:cNvPicPr>
            <a:picLocks noChangeAspect="1"/>
          </p:cNvPicPr>
          <p:nvPr/>
        </p:nvPicPr>
        <p:blipFill>
          <a:blip r:embed="rId7"/>
          <a:stretch/>
        </p:blipFill>
        <p:spPr bwMode="auto">
          <a:xfrm>
            <a:off x="10502120" y="5580999"/>
            <a:ext cx="412247" cy="306063"/>
          </a:xfrm>
          <a:prstGeom prst="rect">
            <a:avLst/>
          </a:prstGeom>
        </p:spPr>
      </p:pic>
      <p:pic>
        <p:nvPicPr>
          <p:cNvPr id="40" name="Image 39"/>
          <p:cNvPicPr>
            <a:picLocks noChangeAspect="1"/>
          </p:cNvPicPr>
          <p:nvPr/>
        </p:nvPicPr>
        <p:blipFill>
          <a:blip r:embed="rId8"/>
          <a:stretch/>
        </p:blipFill>
        <p:spPr bwMode="auto">
          <a:xfrm>
            <a:off x="10340017" y="3700712"/>
            <a:ext cx="823207" cy="534895"/>
          </a:xfrm>
          <a:prstGeom prst="rect">
            <a:avLst/>
          </a:prstGeom>
        </p:spPr>
      </p:pic>
      <p:sp>
        <p:nvSpPr>
          <p:cNvPr id="41" name="Flèche : droite 40"/>
          <p:cNvSpPr/>
          <p:nvPr/>
        </p:nvSpPr>
        <p:spPr bwMode="auto">
          <a:xfrm>
            <a:off x="7944619" y="3861462"/>
            <a:ext cx="1157217" cy="142607"/>
          </a:xfrm>
          <a:prstGeom prst="rightArrow">
            <a:avLst>
              <a:gd name="adj1" fmla="val 50000"/>
              <a:gd name="adj2" fmla="val 5000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3" name="Flèche : droite 42"/>
          <p:cNvSpPr/>
          <p:nvPr/>
        </p:nvSpPr>
        <p:spPr bwMode="auto">
          <a:xfrm rot="10800000">
            <a:off x="7927715" y="4300007"/>
            <a:ext cx="1157217" cy="142607"/>
          </a:xfrm>
          <a:prstGeom prst="rightArrow">
            <a:avLst>
              <a:gd name="adj1" fmla="val 50000"/>
              <a:gd name="adj2" fmla="val 50000"/>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4" name="Flèche : droite 43"/>
          <p:cNvSpPr/>
          <p:nvPr/>
        </p:nvSpPr>
        <p:spPr bwMode="auto">
          <a:xfrm>
            <a:off x="7974190" y="5429125"/>
            <a:ext cx="1157217" cy="142607"/>
          </a:xfrm>
          <a:prstGeom prst="rightArrow">
            <a:avLst>
              <a:gd name="adj1" fmla="val 50000"/>
              <a:gd name="adj2" fmla="val 5000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5" name="Flèche : droite 44"/>
          <p:cNvSpPr/>
          <p:nvPr/>
        </p:nvSpPr>
        <p:spPr bwMode="auto">
          <a:xfrm rot="10800000">
            <a:off x="7957286" y="5867670"/>
            <a:ext cx="1157217" cy="142607"/>
          </a:xfrm>
          <a:prstGeom prst="rightArrow">
            <a:avLst>
              <a:gd name="adj1" fmla="val 50000"/>
              <a:gd name="adj2" fmla="val 50000"/>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6" name="ZoneTexte 45"/>
          <p:cNvSpPr txBox="1"/>
          <p:nvPr/>
        </p:nvSpPr>
        <p:spPr bwMode="auto">
          <a:xfrm>
            <a:off x="7761100" y="4450195"/>
            <a:ext cx="1901206" cy="276999"/>
          </a:xfrm>
          <a:prstGeom prst="rect">
            <a:avLst/>
          </a:prstGeom>
          <a:noFill/>
        </p:spPr>
        <p:txBody>
          <a:bodyPr wrap="square" rtlCol="0">
            <a:spAutoFit/>
          </a:bodyPr>
          <a:lstStyle/>
          <a:p>
            <a:pPr>
              <a:defRPr/>
            </a:pPr>
            <a:r>
              <a:rPr lang="fr-FR" sz="1200" b="1">
                <a:solidFill>
                  <a:srgbClr val="00B0F0"/>
                </a:solidFill>
              </a:rPr>
              <a:t>Subscribed to pH topic</a:t>
            </a:r>
            <a:endParaRPr/>
          </a:p>
        </p:txBody>
      </p:sp>
      <p:sp>
        <p:nvSpPr>
          <p:cNvPr id="47" name="ZoneTexte 46"/>
          <p:cNvSpPr txBox="1"/>
          <p:nvPr/>
        </p:nvSpPr>
        <p:spPr bwMode="auto">
          <a:xfrm>
            <a:off x="7761100" y="6031775"/>
            <a:ext cx="1901206" cy="276999"/>
          </a:xfrm>
          <a:prstGeom prst="rect">
            <a:avLst/>
          </a:prstGeom>
          <a:noFill/>
        </p:spPr>
        <p:txBody>
          <a:bodyPr wrap="square" rtlCol="0">
            <a:spAutoFit/>
          </a:bodyPr>
          <a:lstStyle/>
          <a:p>
            <a:pPr>
              <a:defRPr/>
            </a:pPr>
            <a:r>
              <a:rPr lang="fr-FR" sz="1200" b="1">
                <a:solidFill>
                  <a:srgbClr val="00B0F0"/>
                </a:solidFill>
              </a:rPr>
              <a:t>Subscribed to pH topic</a:t>
            </a:r>
            <a:endParaRPr/>
          </a:p>
        </p:txBody>
      </p:sp>
      <p:sp>
        <p:nvSpPr>
          <p:cNvPr id="48" name="ZoneTexte 47"/>
          <p:cNvSpPr txBox="1"/>
          <p:nvPr/>
        </p:nvSpPr>
        <p:spPr bwMode="auto">
          <a:xfrm>
            <a:off x="7357356" y="3593322"/>
            <a:ext cx="2708694" cy="276999"/>
          </a:xfrm>
          <a:prstGeom prst="rect">
            <a:avLst/>
          </a:prstGeom>
          <a:noFill/>
        </p:spPr>
        <p:txBody>
          <a:bodyPr wrap="square" rtlCol="0">
            <a:spAutoFit/>
          </a:bodyPr>
          <a:lstStyle/>
          <a:p>
            <a:pPr>
              <a:defRPr/>
            </a:pPr>
            <a:r>
              <a:rPr lang="fr-FR" sz="1200" b="1">
                <a:solidFill>
                  <a:srgbClr val="FF0000"/>
                </a:solidFill>
              </a:rPr>
              <a:t>Published data (7,65) on pH topic</a:t>
            </a:r>
            <a:endParaRPr/>
          </a:p>
        </p:txBody>
      </p:sp>
      <p:sp>
        <p:nvSpPr>
          <p:cNvPr id="49" name="ZoneTexte 48"/>
          <p:cNvSpPr txBox="1"/>
          <p:nvPr/>
        </p:nvSpPr>
        <p:spPr bwMode="auto">
          <a:xfrm>
            <a:off x="7449275" y="5073827"/>
            <a:ext cx="2708694" cy="276999"/>
          </a:xfrm>
          <a:prstGeom prst="rect">
            <a:avLst/>
          </a:prstGeom>
          <a:noFill/>
        </p:spPr>
        <p:txBody>
          <a:bodyPr wrap="square" rtlCol="0">
            <a:spAutoFit/>
          </a:bodyPr>
          <a:lstStyle/>
          <a:p>
            <a:pPr>
              <a:defRPr/>
            </a:pPr>
            <a:r>
              <a:rPr lang="fr-FR" sz="1200" b="1">
                <a:solidFill>
                  <a:srgbClr val="FF0000"/>
                </a:solidFill>
              </a:rPr>
              <a:t>Published data (7,65) on pH topic</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056" name="Picture 8" descr="Dessin d'illustration d'ordinateur portable moniteurs d'ordinateur,  ordinateur portable, angle, blanc png | PNGEgg"/>
          <p:cNvPicPr>
            <a:picLocks noChangeAspect="1" noChangeArrowheads="1"/>
          </p:cNvPicPr>
          <p:nvPr/>
        </p:nvPicPr>
        <p:blipFill>
          <a:blip r:embed="rId2"/>
          <a:stretch/>
        </p:blipFill>
        <p:spPr bwMode="auto">
          <a:xfrm>
            <a:off x="8400966" y="1886481"/>
            <a:ext cx="1367771" cy="1019749"/>
          </a:xfrm>
          <a:prstGeom prst="rect">
            <a:avLst/>
          </a:prstGeom>
          <a:noFill/>
        </p:spPr>
      </p:pic>
      <p:sp>
        <p:nvSpPr>
          <p:cNvPr id="3" name="Titre 2"/>
          <p:cNvSpPr>
            <a:spLocks noGrp="1"/>
          </p:cNvSpPr>
          <p:nvPr>
            <p:ph type="title"/>
          </p:nvPr>
        </p:nvSpPr>
        <p:spPr bwMode="auto">
          <a:xfrm>
            <a:off x="1560318" y="631884"/>
            <a:ext cx="10631682" cy="724630"/>
          </a:xfrm>
        </p:spPr>
        <p:txBody>
          <a:bodyPr>
            <a:normAutofit/>
          </a:bodyPr>
          <a:lstStyle/>
          <a:p>
            <a:pPr>
              <a:defRPr/>
            </a:pPr>
            <a:r>
              <a:rPr lang="fr-FR" sz="2800" b="1" dirty="0"/>
              <a:t>Mise en œuvre du BROKER </a:t>
            </a:r>
            <a:r>
              <a:rPr lang="fr-FR" sz="2800" b="1" dirty="0" smtClean="0"/>
              <a:t>MQTT </a:t>
            </a:r>
            <a:r>
              <a:rPr lang="fr-FR" sz="2800" b="1" dirty="0"/>
              <a:t>Mosquitto</a:t>
            </a:r>
            <a:endParaRPr sz="3200" dirty="0"/>
          </a:p>
        </p:txBody>
      </p:sp>
      <p:pic>
        <p:nvPicPr>
          <p:cNvPr id="8" name="Picture 2"/>
          <p:cNvPicPr>
            <a:picLocks noChangeAspect="1" noChangeArrowheads="1"/>
          </p:cNvPicPr>
          <p:nvPr/>
        </p:nvPicPr>
        <p:blipFill>
          <a:blip r:embed="rId3"/>
          <a:stretch/>
        </p:blipFill>
        <p:spPr bwMode="auto">
          <a:xfrm>
            <a:off x="662581" y="1881328"/>
            <a:ext cx="897737" cy="897737"/>
          </a:xfrm>
          <a:prstGeom prst="rect">
            <a:avLst/>
          </a:prstGeom>
          <a:noFill/>
        </p:spPr>
      </p:pic>
      <p:pic>
        <p:nvPicPr>
          <p:cNvPr id="14" name="Picture 6"/>
          <p:cNvPicPr>
            <a:picLocks noChangeAspect="1" noChangeArrowheads="1"/>
          </p:cNvPicPr>
          <p:nvPr/>
        </p:nvPicPr>
        <p:blipFill>
          <a:blip r:embed="rId4"/>
          <a:stretch/>
        </p:blipFill>
        <p:spPr bwMode="auto">
          <a:xfrm>
            <a:off x="1560318" y="1869630"/>
            <a:ext cx="1166235" cy="889425"/>
          </a:xfrm>
          <a:prstGeom prst="rect">
            <a:avLst/>
          </a:prstGeom>
          <a:noFill/>
        </p:spPr>
      </p:pic>
      <p:pic>
        <p:nvPicPr>
          <p:cNvPr id="2052" name="Picture 4" descr="Nuage Le Cloud Computing Connexion - Images vectorielles gratuites sur  Pixabay - Pixabay"/>
          <p:cNvPicPr>
            <a:picLocks noChangeAspect="1" noChangeArrowheads="1"/>
          </p:cNvPicPr>
          <p:nvPr/>
        </p:nvPicPr>
        <p:blipFill>
          <a:blip r:embed="rId5"/>
          <a:stretch/>
        </p:blipFill>
        <p:spPr bwMode="auto">
          <a:xfrm>
            <a:off x="3965188" y="1401093"/>
            <a:ext cx="2651361" cy="1701290"/>
          </a:xfrm>
          <a:prstGeom prst="rect">
            <a:avLst/>
          </a:prstGeom>
          <a:noFill/>
        </p:spPr>
      </p:pic>
      <p:sp>
        <p:nvSpPr>
          <p:cNvPr id="34" name="ZoneTexte 33"/>
          <p:cNvSpPr txBox="1"/>
          <p:nvPr/>
        </p:nvSpPr>
        <p:spPr bwMode="auto">
          <a:xfrm>
            <a:off x="4890670" y="1982728"/>
            <a:ext cx="1126875" cy="746358"/>
          </a:xfrm>
          <a:prstGeom prst="rect">
            <a:avLst/>
          </a:prstGeom>
          <a:noFill/>
        </p:spPr>
        <p:txBody>
          <a:bodyPr wrap="square" rtlCol="0">
            <a:spAutoFit/>
          </a:bodyPr>
          <a:lstStyle/>
          <a:p>
            <a:pPr>
              <a:defRPr/>
            </a:pPr>
            <a:r>
              <a:rPr lang="fr-FR" sz="1600">
                <a:solidFill>
                  <a:schemeClr val="bg1"/>
                </a:solidFill>
              </a:rPr>
              <a:t>MQTT BROKER</a:t>
            </a:r>
            <a:endParaRPr/>
          </a:p>
          <a:p>
            <a:pPr>
              <a:defRPr/>
            </a:pPr>
            <a:endParaRPr lang="fr-FR" sz="1050">
              <a:solidFill>
                <a:schemeClr val="bg1"/>
              </a:solidFill>
            </a:endParaRPr>
          </a:p>
        </p:txBody>
      </p:sp>
      <p:pic>
        <p:nvPicPr>
          <p:cNvPr id="40" name="Image 39"/>
          <p:cNvPicPr>
            <a:picLocks noChangeAspect="1"/>
          </p:cNvPicPr>
          <p:nvPr/>
        </p:nvPicPr>
        <p:blipFill>
          <a:blip r:embed="rId6"/>
          <a:stretch/>
        </p:blipFill>
        <p:spPr bwMode="auto">
          <a:xfrm>
            <a:off x="8744028" y="1979562"/>
            <a:ext cx="661302" cy="429694"/>
          </a:xfrm>
          <a:prstGeom prst="rect">
            <a:avLst/>
          </a:prstGeom>
        </p:spPr>
      </p:pic>
      <p:pic>
        <p:nvPicPr>
          <p:cNvPr id="4" name="Image 3"/>
          <p:cNvPicPr>
            <a:picLocks noChangeAspect="1"/>
          </p:cNvPicPr>
          <p:nvPr/>
        </p:nvPicPr>
        <p:blipFill>
          <a:blip r:embed="rId7"/>
          <a:stretch/>
        </p:blipFill>
        <p:spPr bwMode="auto">
          <a:xfrm>
            <a:off x="7530862" y="3628361"/>
            <a:ext cx="4419180" cy="2944157"/>
          </a:xfrm>
          <a:prstGeom prst="rect">
            <a:avLst/>
          </a:prstGeom>
        </p:spPr>
      </p:pic>
      <p:pic>
        <p:nvPicPr>
          <p:cNvPr id="3074" name="Picture 2" descr="MQTT-Explorer – Microsoft Apps"/>
          <p:cNvPicPr>
            <a:picLocks noChangeAspect="1" noChangeArrowheads="1"/>
          </p:cNvPicPr>
          <p:nvPr/>
        </p:nvPicPr>
        <p:blipFill>
          <a:blip r:embed="rId8"/>
          <a:stretch/>
        </p:blipFill>
        <p:spPr bwMode="auto">
          <a:xfrm>
            <a:off x="10205229" y="1900194"/>
            <a:ext cx="703088" cy="703088"/>
          </a:xfrm>
          <a:prstGeom prst="rect">
            <a:avLst/>
          </a:prstGeom>
          <a:noFill/>
        </p:spPr>
      </p:pic>
      <p:sp>
        <p:nvSpPr>
          <p:cNvPr id="5" name="ZoneTexte 4"/>
          <p:cNvSpPr txBox="1"/>
          <p:nvPr/>
        </p:nvSpPr>
        <p:spPr bwMode="auto">
          <a:xfrm>
            <a:off x="9768737" y="2758924"/>
            <a:ext cx="1576072" cy="338554"/>
          </a:xfrm>
          <a:prstGeom prst="rect">
            <a:avLst/>
          </a:prstGeom>
          <a:noFill/>
        </p:spPr>
        <p:txBody>
          <a:bodyPr wrap="none" rtlCol="0">
            <a:spAutoFit/>
          </a:bodyPr>
          <a:lstStyle/>
          <a:p>
            <a:pPr>
              <a:defRPr/>
            </a:pPr>
            <a:r>
              <a:rPr lang="fr-FR" sz="1600" b="1"/>
              <a:t>MQTT Explorer</a:t>
            </a:r>
            <a:endParaRPr/>
          </a:p>
        </p:txBody>
      </p:sp>
      <p:cxnSp>
        <p:nvCxnSpPr>
          <p:cNvPr id="9" name="Connecteur droit 8"/>
          <p:cNvCxnSpPr>
            <a:cxnSpLocks/>
          </p:cNvCxnSpPr>
          <p:nvPr/>
        </p:nvCxnSpPr>
        <p:spPr bwMode="auto">
          <a:xfrm>
            <a:off x="3303917" y="1475117"/>
            <a:ext cx="0" cy="50974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Connecteur droit 9"/>
          <p:cNvCxnSpPr>
            <a:cxnSpLocks/>
          </p:cNvCxnSpPr>
          <p:nvPr/>
        </p:nvCxnSpPr>
        <p:spPr bwMode="auto">
          <a:xfrm>
            <a:off x="7277819" y="1475116"/>
            <a:ext cx="0" cy="5097400"/>
          </a:xfrm>
          <a:prstGeom prst="line">
            <a:avLst/>
          </a:prstGeom>
        </p:spPr>
        <p:style>
          <a:lnRef idx="3">
            <a:schemeClr val="accent2"/>
          </a:lnRef>
          <a:fillRef idx="0">
            <a:schemeClr val="accent2"/>
          </a:fillRef>
          <a:effectRef idx="2">
            <a:schemeClr val="accent2"/>
          </a:effectRef>
          <a:fontRef idx="minor">
            <a:schemeClr val="tx1"/>
          </a:fontRef>
        </p:style>
      </p:cxnSp>
      <p:sp>
        <p:nvSpPr>
          <p:cNvPr id="11" name="Flèche : droite 10"/>
          <p:cNvSpPr/>
          <p:nvPr/>
        </p:nvSpPr>
        <p:spPr bwMode="auto">
          <a:xfrm rot="1789960">
            <a:off x="6747274" y="2687198"/>
            <a:ext cx="1157217" cy="142607"/>
          </a:xfrm>
          <a:prstGeom prst="rightArrow">
            <a:avLst>
              <a:gd name="adj1" fmla="val 50000"/>
              <a:gd name="adj2" fmla="val 5000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 name="Flèche : droite 11"/>
          <p:cNvSpPr/>
          <p:nvPr/>
        </p:nvSpPr>
        <p:spPr bwMode="auto">
          <a:xfrm rot="12589961">
            <a:off x="6730370" y="3125743"/>
            <a:ext cx="1157217" cy="142607"/>
          </a:xfrm>
          <a:prstGeom prst="rightArrow">
            <a:avLst>
              <a:gd name="adj1" fmla="val 50000"/>
              <a:gd name="adj2" fmla="val 50000"/>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3" name="ZoneTexte 12"/>
          <p:cNvSpPr txBox="1"/>
          <p:nvPr/>
        </p:nvSpPr>
        <p:spPr bwMode="auto">
          <a:xfrm rot="1789960">
            <a:off x="6453738" y="3334577"/>
            <a:ext cx="1901206" cy="276999"/>
          </a:xfrm>
          <a:prstGeom prst="rect">
            <a:avLst/>
          </a:prstGeom>
          <a:noFill/>
        </p:spPr>
        <p:txBody>
          <a:bodyPr wrap="square" rtlCol="0">
            <a:spAutoFit/>
          </a:bodyPr>
          <a:lstStyle/>
          <a:p>
            <a:pPr>
              <a:defRPr/>
            </a:pPr>
            <a:r>
              <a:rPr lang="fr-FR" sz="1200" b="1">
                <a:solidFill>
                  <a:srgbClr val="00B0F0"/>
                </a:solidFill>
              </a:rPr>
              <a:t>Subscribed to PH topic</a:t>
            </a:r>
            <a:endParaRPr/>
          </a:p>
        </p:txBody>
      </p:sp>
      <p:sp>
        <p:nvSpPr>
          <p:cNvPr id="16" name="ZoneTexte 15"/>
          <p:cNvSpPr txBox="1"/>
          <p:nvPr/>
        </p:nvSpPr>
        <p:spPr bwMode="auto">
          <a:xfrm rot="1789960">
            <a:off x="6250713" y="2460356"/>
            <a:ext cx="2708694" cy="276999"/>
          </a:xfrm>
          <a:prstGeom prst="rect">
            <a:avLst/>
          </a:prstGeom>
          <a:noFill/>
        </p:spPr>
        <p:txBody>
          <a:bodyPr wrap="square" rtlCol="0">
            <a:spAutoFit/>
          </a:bodyPr>
          <a:lstStyle/>
          <a:p>
            <a:pPr>
              <a:defRPr/>
            </a:pPr>
            <a:r>
              <a:rPr lang="fr-FR" sz="1200" b="1">
                <a:solidFill>
                  <a:srgbClr val="FF0000"/>
                </a:solidFill>
              </a:rPr>
              <a:t>Published data on PH topic</a:t>
            </a:r>
            <a:endParaRPr/>
          </a:p>
        </p:txBody>
      </p:sp>
      <p:pic>
        <p:nvPicPr>
          <p:cNvPr id="19" name="Image 18"/>
          <p:cNvPicPr>
            <a:picLocks noChangeAspect="1"/>
          </p:cNvPicPr>
          <p:nvPr/>
        </p:nvPicPr>
        <p:blipFill>
          <a:blip r:embed="rId9"/>
          <a:stretch/>
        </p:blipFill>
        <p:spPr bwMode="auto">
          <a:xfrm>
            <a:off x="241957" y="3392747"/>
            <a:ext cx="2911865" cy="1774476"/>
          </a:xfrm>
          <a:prstGeom prst="rect">
            <a:avLst/>
          </a:prstGeom>
        </p:spPr>
      </p:pic>
      <p:sp>
        <p:nvSpPr>
          <p:cNvPr id="20" name="Flèche : droite 19"/>
          <p:cNvSpPr/>
          <p:nvPr/>
        </p:nvSpPr>
        <p:spPr bwMode="auto">
          <a:xfrm rot="19459614">
            <a:off x="2983502" y="3413317"/>
            <a:ext cx="1157217" cy="142607"/>
          </a:xfrm>
          <a:prstGeom prst="rightArrow">
            <a:avLst>
              <a:gd name="adj1" fmla="val 50000"/>
              <a:gd name="adj2" fmla="val 50000"/>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1" name="ZoneTexte 20"/>
          <p:cNvSpPr txBox="1"/>
          <p:nvPr/>
        </p:nvSpPr>
        <p:spPr bwMode="auto">
          <a:xfrm rot="19459614">
            <a:off x="2517945" y="2572617"/>
            <a:ext cx="2791392" cy="461665"/>
          </a:xfrm>
          <a:prstGeom prst="rect">
            <a:avLst/>
          </a:prstGeom>
          <a:noFill/>
        </p:spPr>
        <p:txBody>
          <a:bodyPr wrap="square" rtlCol="0">
            <a:spAutoFit/>
          </a:bodyPr>
          <a:lstStyle/>
          <a:p>
            <a:pPr>
              <a:defRPr/>
            </a:pPr>
            <a:r>
              <a:rPr lang="fr-FR" sz="1200" b="1" dirty="0"/>
              <a:t>Publish donnée PH</a:t>
            </a:r>
            <a:endParaRPr dirty="0"/>
          </a:p>
          <a:p>
            <a:pPr>
              <a:defRPr/>
            </a:pPr>
            <a:r>
              <a:rPr lang="fr-FR" sz="1200" b="1" dirty="0"/>
              <a:t>Topic « PH » </a:t>
            </a:r>
            <a:endParaRPr dirty="0"/>
          </a:p>
        </p:txBody>
      </p:sp>
      <p:sp>
        <p:nvSpPr>
          <p:cNvPr id="22" name="ZoneTexte 21"/>
          <p:cNvSpPr txBox="1"/>
          <p:nvPr/>
        </p:nvSpPr>
        <p:spPr bwMode="auto">
          <a:xfrm>
            <a:off x="8629090" y="1463463"/>
            <a:ext cx="760144" cy="338554"/>
          </a:xfrm>
          <a:prstGeom prst="rect">
            <a:avLst/>
          </a:prstGeom>
          <a:noFill/>
        </p:spPr>
        <p:txBody>
          <a:bodyPr wrap="none" rtlCol="0">
            <a:spAutoFit/>
          </a:bodyPr>
          <a:lstStyle/>
          <a:p>
            <a:pPr>
              <a:defRPr/>
            </a:pPr>
            <a:r>
              <a:rPr lang="fr-FR" sz="1600" b="1"/>
              <a:t>Client</a:t>
            </a:r>
            <a:endParaRPr/>
          </a:p>
        </p:txBody>
      </p:sp>
      <p:sp>
        <p:nvSpPr>
          <p:cNvPr id="24" name="ZoneTexte 23"/>
          <p:cNvSpPr txBox="1"/>
          <p:nvPr/>
        </p:nvSpPr>
        <p:spPr bwMode="auto">
          <a:xfrm>
            <a:off x="965497" y="1498195"/>
            <a:ext cx="1762020" cy="338554"/>
          </a:xfrm>
          <a:prstGeom prst="rect">
            <a:avLst/>
          </a:prstGeom>
          <a:noFill/>
        </p:spPr>
        <p:txBody>
          <a:bodyPr wrap="none" rtlCol="0">
            <a:spAutoFit/>
          </a:bodyPr>
          <a:lstStyle/>
          <a:p>
            <a:pPr>
              <a:defRPr/>
            </a:pPr>
            <a:r>
              <a:rPr lang="fr-FR" sz="1600" b="1"/>
              <a:t>Objet connecté</a:t>
            </a:r>
            <a:endParaRPr/>
          </a:p>
        </p:txBody>
      </p:sp>
      <p:pic>
        <p:nvPicPr>
          <p:cNvPr id="2" name="Image 1"/>
          <p:cNvPicPr>
            <a:picLocks noChangeAspect="1"/>
          </p:cNvPicPr>
          <p:nvPr/>
        </p:nvPicPr>
        <p:blipFill>
          <a:blip r:embed="rId10"/>
          <a:stretch/>
        </p:blipFill>
        <p:spPr bwMode="auto">
          <a:xfrm>
            <a:off x="4404997" y="3546741"/>
            <a:ext cx="1771741" cy="2876698"/>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35396" y="677529"/>
            <a:ext cx="10556604" cy="724630"/>
          </a:xfrm>
        </p:spPr>
        <p:txBody>
          <a:bodyPr>
            <a:noAutofit/>
          </a:bodyPr>
          <a:lstStyle/>
          <a:p>
            <a:pPr>
              <a:defRPr/>
            </a:pPr>
            <a:r>
              <a:rPr lang="fr-FR" sz="2800" b="1" dirty="0">
                <a:solidFill>
                  <a:srgbClr val="4A4A49"/>
                </a:solidFill>
                <a:latin typeface="Open Sans"/>
              </a:rPr>
              <a:t>S</a:t>
            </a:r>
            <a:r>
              <a:rPr lang="fr-FR" sz="2800" b="1" i="0" dirty="0">
                <a:solidFill>
                  <a:srgbClr val="4A4A49"/>
                </a:solidFill>
                <a:latin typeface="Open Sans"/>
              </a:rPr>
              <a:t>écurité et qualité de service (QoS) du protocole </a:t>
            </a:r>
            <a:r>
              <a:rPr lang="fr-FR" sz="2800" b="1" i="0" dirty="0" smtClean="0">
                <a:solidFill>
                  <a:srgbClr val="4A4A49"/>
                </a:solidFill>
                <a:latin typeface="Open Sans"/>
              </a:rPr>
              <a:t>MQTT</a:t>
            </a:r>
            <a:endParaRPr lang="fr-FR" sz="2800" b="1" dirty="0"/>
          </a:p>
        </p:txBody>
      </p:sp>
      <p:sp>
        <p:nvSpPr>
          <p:cNvPr id="4" name="ZoneTexte 3"/>
          <p:cNvSpPr txBox="1"/>
          <p:nvPr/>
        </p:nvSpPr>
        <p:spPr bwMode="auto">
          <a:xfrm>
            <a:off x="2174278" y="1276921"/>
            <a:ext cx="6099174" cy="369332"/>
          </a:xfrm>
          <a:prstGeom prst="rect">
            <a:avLst/>
          </a:prstGeom>
          <a:noFill/>
        </p:spPr>
        <p:txBody>
          <a:bodyPr wrap="square">
            <a:spAutoFit/>
          </a:bodyPr>
          <a:lstStyle/>
          <a:p>
            <a:pPr algn="l">
              <a:defRPr/>
            </a:pPr>
            <a:r>
              <a:rPr lang="fr-FR" b="1" dirty="0">
                <a:solidFill>
                  <a:schemeClr val="tx1">
                    <a:lumMod val="85000"/>
                    <a:lumOff val="15000"/>
                  </a:schemeClr>
                </a:solidFill>
                <a:latin typeface="+mj-lt"/>
                <a:ea typeface="+mj-ea"/>
                <a:cs typeface="+mj-cs"/>
              </a:rPr>
              <a:t>QoS - QUALITÉ DE SERVICE</a:t>
            </a:r>
            <a:endParaRPr dirty="0"/>
          </a:p>
        </p:txBody>
      </p:sp>
      <p:sp>
        <p:nvSpPr>
          <p:cNvPr id="6" name="ZoneTexte 5"/>
          <p:cNvSpPr txBox="1"/>
          <p:nvPr/>
        </p:nvSpPr>
        <p:spPr bwMode="auto">
          <a:xfrm>
            <a:off x="2606078" y="1858073"/>
            <a:ext cx="6099174" cy="923330"/>
          </a:xfrm>
          <a:prstGeom prst="rect">
            <a:avLst/>
          </a:prstGeom>
          <a:noFill/>
        </p:spPr>
        <p:txBody>
          <a:bodyPr wrap="square">
            <a:spAutoFit/>
          </a:bodyPr>
          <a:lstStyle/>
          <a:p>
            <a:pPr algn="just">
              <a:buFont typeface="Arial"/>
              <a:buChar char="•"/>
              <a:defRPr/>
            </a:pPr>
            <a:r>
              <a:rPr lang="fr-FR" b="1" i="0" dirty="0">
                <a:solidFill>
                  <a:srgbClr val="4A4A49"/>
                </a:solidFill>
                <a:latin typeface="Open Sans"/>
              </a:rPr>
              <a:t> QoS 0</a:t>
            </a:r>
            <a:r>
              <a:rPr lang="fr-FR" b="0" i="0" dirty="0">
                <a:solidFill>
                  <a:srgbClr val="4A4A49"/>
                </a:solidFill>
                <a:latin typeface="Open Sans"/>
              </a:rPr>
              <a:t> "</a:t>
            </a:r>
            <a:r>
              <a:rPr lang="fr-FR" b="1" i="0" dirty="0">
                <a:solidFill>
                  <a:srgbClr val="4A4A49"/>
                </a:solidFill>
                <a:latin typeface="Open Sans"/>
              </a:rPr>
              <a:t>At </a:t>
            </a:r>
            <a:r>
              <a:rPr lang="fr-FR" b="1" i="0" dirty="0" err="1">
                <a:solidFill>
                  <a:srgbClr val="4A4A49"/>
                </a:solidFill>
                <a:latin typeface="Open Sans"/>
              </a:rPr>
              <a:t>most</a:t>
            </a:r>
            <a:r>
              <a:rPr lang="fr-FR" b="1" i="0" dirty="0">
                <a:solidFill>
                  <a:srgbClr val="4A4A49"/>
                </a:solidFill>
                <a:latin typeface="Open Sans"/>
              </a:rPr>
              <a:t> once</a:t>
            </a:r>
            <a:r>
              <a:rPr lang="fr-FR" b="0" i="0" dirty="0">
                <a:solidFill>
                  <a:srgbClr val="4A4A49"/>
                </a:solidFill>
                <a:latin typeface="Open Sans"/>
              </a:rPr>
              <a:t>" : le message est envoyé une seule fois. En cas de défaillance, il se peut que certains ne soient pas livrés.</a:t>
            </a:r>
            <a:endParaRPr dirty="0"/>
          </a:p>
        </p:txBody>
      </p:sp>
      <p:sp>
        <p:nvSpPr>
          <p:cNvPr id="8" name="ZoneTexte 7"/>
          <p:cNvSpPr txBox="1"/>
          <p:nvPr/>
        </p:nvSpPr>
        <p:spPr bwMode="auto">
          <a:xfrm>
            <a:off x="2606078" y="2781403"/>
            <a:ext cx="6099174" cy="923330"/>
          </a:xfrm>
          <a:prstGeom prst="rect">
            <a:avLst/>
          </a:prstGeom>
          <a:noFill/>
        </p:spPr>
        <p:txBody>
          <a:bodyPr wrap="square">
            <a:spAutoFit/>
          </a:bodyPr>
          <a:lstStyle/>
          <a:p>
            <a:pPr algn="just">
              <a:buFont typeface="Arial"/>
              <a:buChar char="•"/>
              <a:defRPr/>
            </a:pPr>
            <a:r>
              <a:rPr lang="fr-FR" b="1" i="0" dirty="0">
                <a:solidFill>
                  <a:srgbClr val="4A4A49"/>
                </a:solidFill>
                <a:latin typeface="Open Sans"/>
              </a:rPr>
              <a:t> QoS 1</a:t>
            </a:r>
            <a:r>
              <a:rPr lang="fr-FR" b="0" i="0" dirty="0">
                <a:solidFill>
                  <a:srgbClr val="4A4A49"/>
                </a:solidFill>
                <a:latin typeface="Open Sans"/>
              </a:rPr>
              <a:t> "</a:t>
            </a:r>
            <a:r>
              <a:rPr lang="fr-FR" b="1" i="0" dirty="0">
                <a:solidFill>
                  <a:srgbClr val="4A4A49"/>
                </a:solidFill>
                <a:latin typeface="Open Sans"/>
              </a:rPr>
              <a:t>At least once</a:t>
            </a:r>
            <a:r>
              <a:rPr lang="fr-FR" b="0" i="0" dirty="0">
                <a:solidFill>
                  <a:srgbClr val="4A4A49"/>
                </a:solidFill>
                <a:latin typeface="Open Sans"/>
              </a:rPr>
              <a:t>" : le message est envoyé jusqu'à ce que la livraison soit garantie. En cas d'échec, l'abonné peut recevoir des messages en double.</a:t>
            </a:r>
            <a:endParaRPr dirty="0"/>
          </a:p>
        </p:txBody>
      </p:sp>
      <p:sp>
        <p:nvSpPr>
          <p:cNvPr id="10" name="ZoneTexte 9"/>
          <p:cNvSpPr txBox="1"/>
          <p:nvPr/>
        </p:nvSpPr>
        <p:spPr bwMode="auto">
          <a:xfrm>
            <a:off x="2606078" y="3704733"/>
            <a:ext cx="6099174" cy="646331"/>
          </a:xfrm>
          <a:prstGeom prst="rect">
            <a:avLst/>
          </a:prstGeom>
          <a:noFill/>
        </p:spPr>
        <p:txBody>
          <a:bodyPr wrap="square">
            <a:spAutoFit/>
          </a:bodyPr>
          <a:lstStyle/>
          <a:p>
            <a:pPr algn="just">
              <a:buFont typeface="Arial"/>
              <a:buChar char="•"/>
              <a:defRPr/>
            </a:pPr>
            <a:r>
              <a:rPr lang="fr-FR" b="1" i="0" dirty="0">
                <a:solidFill>
                  <a:srgbClr val="4A4A49"/>
                </a:solidFill>
                <a:latin typeface="Open Sans"/>
              </a:rPr>
              <a:t> QoS 2</a:t>
            </a:r>
            <a:r>
              <a:rPr lang="fr-FR" b="0" i="0" dirty="0">
                <a:solidFill>
                  <a:srgbClr val="4A4A49"/>
                </a:solidFill>
                <a:latin typeface="Open Sans"/>
              </a:rPr>
              <a:t> "</a:t>
            </a:r>
            <a:r>
              <a:rPr lang="fr-FR" b="1" i="0" dirty="0" err="1">
                <a:solidFill>
                  <a:srgbClr val="4A4A49"/>
                </a:solidFill>
                <a:latin typeface="Open Sans"/>
              </a:rPr>
              <a:t>Exactly</a:t>
            </a:r>
            <a:r>
              <a:rPr lang="fr-FR" b="1" i="0" dirty="0">
                <a:solidFill>
                  <a:srgbClr val="4A4A49"/>
                </a:solidFill>
                <a:latin typeface="Open Sans"/>
              </a:rPr>
              <a:t> once</a:t>
            </a:r>
            <a:r>
              <a:rPr lang="fr-FR" b="0" i="0" dirty="0">
                <a:solidFill>
                  <a:srgbClr val="4A4A49"/>
                </a:solidFill>
                <a:latin typeface="Open Sans"/>
              </a:rPr>
              <a:t>" : Chaque message est garanti d'être livré à l'abonné, et une seule fois.</a:t>
            </a:r>
            <a:endParaRPr dirty="0"/>
          </a:p>
        </p:txBody>
      </p:sp>
      <p:sp>
        <p:nvSpPr>
          <p:cNvPr id="2" name="ZoneTexte 1"/>
          <p:cNvSpPr txBox="1"/>
          <p:nvPr/>
        </p:nvSpPr>
        <p:spPr bwMode="auto">
          <a:xfrm>
            <a:off x="2174278" y="4538262"/>
            <a:ext cx="6099174" cy="646331"/>
          </a:xfrm>
          <a:prstGeom prst="rect">
            <a:avLst/>
          </a:prstGeom>
          <a:noFill/>
        </p:spPr>
        <p:txBody>
          <a:bodyPr wrap="square">
            <a:spAutoFit/>
          </a:bodyPr>
          <a:lstStyle/>
          <a:p>
            <a:pPr algn="l">
              <a:defRPr/>
            </a:pPr>
            <a:r>
              <a:rPr lang="fr-FR" b="1" dirty="0">
                <a:solidFill>
                  <a:schemeClr val="tx1">
                    <a:lumMod val="85000"/>
                    <a:lumOff val="15000"/>
                  </a:schemeClr>
                </a:solidFill>
                <a:latin typeface="+mj-lt"/>
                <a:ea typeface="+mj-ea"/>
                <a:cs typeface="+mj-cs"/>
              </a:rPr>
              <a:t>MESURES DE </a:t>
            </a:r>
            <a:r>
              <a:rPr lang="fr-FR" b="1" dirty="0" smtClean="0">
                <a:solidFill>
                  <a:schemeClr val="tx1">
                    <a:lumMod val="85000"/>
                    <a:lumOff val="15000"/>
                  </a:schemeClr>
                </a:solidFill>
                <a:latin typeface="+mj-lt"/>
                <a:ea typeface="+mj-ea"/>
                <a:cs typeface="+mj-cs"/>
              </a:rPr>
              <a:t>SÉCURITÉ</a:t>
            </a:r>
            <a:endParaRPr dirty="0"/>
          </a:p>
          <a:p>
            <a:pPr algn="l">
              <a:defRPr/>
            </a:pPr>
            <a:endParaRPr lang="fr-FR" b="1" dirty="0">
              <a:solidFill>
                <a:schemeClr val="tx1">
                  <a:lumMod val="85000"/>
                  <a:lumOff val="15000"/>
                </a:schemeClr>
              </a:solidFill>
              <a:latin typeface="+mj-lt"/>
              <a:ea typeface="+mj-ea"/>
              <a:cs typeface="+mj-cs"/>
            </a:endParaRPr>
          </a:p>
        </p:txBody>
      </p:sp>
      <p:sp>
        <p:nvSpPr>
          <p:cNvPr id="5" name="ZoneTexte 4"/>
          <p:cNvSpPr txBox="1"/>
          <p:nvPr/>
        </p:nvSpPr>
        <p:spPr bwMode="auto">
          <a:xfrm>
            <a:off x="2606078" y="5092260"/>
            <a:ext cx="6760172" cy="954107"/>
          </a:xfrm>
          <a:prstGeom prst="rect">
            <a:avLst/>
          </a:prstGeom>
          <a:noFill/>
        </p:spPr>
        <p:txBody>
          <a:bodyPr wrap="square">
            <a:spAutoFit/>
          </a:bodyPr>
          <a:lstStyle/>
          <a:p>
            <a:pPr algn="just">
              <a:buFont typeface="Arial"/>
              <a:buChar char="•"/>
              <a:defRPr/>
            </a:pPr>
            <a:r>
              <a:rPr lang="fr-FR" sz="2000" b="0" i="0" dirty="0">
                <a:solidFill>
                  <a:srgbClr val="4A4A49"/>
                </a:solidFill>
                <a:latin typeface="Open Sans"/>
              </a:rPr>
              <a:t> </a:t>
            </a:r>
            <a:r>
              <a:rPr lang="fr-FR" b="0" i="0" dirty="0">
                <a:solidFill>
                  <a:srgbClr val="4A4A49"/>
                </a:solidFill>
                <a:latin typeface="Open Sans"/>
              </a:rPr>
              <a:t>transport </a:t>
            </a:r>
            <a:r>
              <a:rPr lang="fr-FR" b="1" i="0" dirty="0">
                <a:solidFill>
                  <a:srgbClr val="4A4A49"/>
                </a:solidFill>
                <a:latin typeface="Open Sans"/>
              </a:rPr>
              <a:t>SSL/TLS </a:t>
            </a:r>
            <a:r>
              <a:rPr lang="fr-FR" b="1" i="0" dirty="0" smtClean="0">
                <a:solidFill>
                  <a:srgbClr val="4A4A49"/>
                </a:solidFill>
                <a:latin typeface="Open Sans"/>
              </a:rPr>
              <a:t>(port </a:t>
            </a:r>
            <a:r>
              <a:rPr lang="fr-FR" b="1" i="0" dirty="0">
                <a:solidFill>
                  <a:srgbClr val="4A4A49"/>
                </a:solidFill>
                <a:latin typeface="Open Sans"/>
              </a:rPr>
              <a:t>8883)</a:t>
            </a:r>
            <a:endParaRPr dirty="0">
              <a:latin typeface="Open Sans"/>
            </a:endParaRPr>
          </a:p>
          <a:p>
            <a:pPr algn="just">
              <a:buFont typeface="Arial"/>
              <a:buChar char="•"/>
              <a:defRPr/>
            </a:pPr>
            <a:r>
              <a:rPr lang="fr-FR" b="0" i="0" dirty="0">
                <a:solidFill>
                  <a:srgbClr val="4A4A49"/>
                </a:solidFill>
                <a:latin typeface="Open Sans"/>
              </a:rPr>
              <a:t> authentification par </a:t>
            </a:r>
            <a:r>
              <a:rPr lang="fr-FR" b="1" i="0" dirty="0">
                <a:solidFill>
                  <a:srgbClr val="4A4A49"/>
                </a:solidFill>
                <a:latin typeface="Open Sans"/>
              </a:rPr>
              <a:t>utilisateur</a:t>
            </a:r>
            <a:r>
              <a:rPr lang="fr-FR" b="0" i="0" dirty="0">
                <a:solidFill>
                  <a:srgbClr val="4A4A49"/>
                </a:solidFill>
                <a:latin typeface="Open Sans"/>
              </a:rPr>
              <a:t> et </a:t>
            </a:r>
            <a:r>
              <a:rPr lang="fr-FR" b="1" i="0" dirty="0">
                <a:solidFill>
                  <a:srgbClr val="4A4A49"/>
                </a:solidFill>
                <a:latin typeface="Open Sans"/>
              </a:rPr>
              <a:t>mot de passe</a:t>
            </a:r>
            <a:endParaRPr dirty="0">
              <a:latin typeface="Open Sans"/>
            </a:endParaRPr>
          </a:p>
          <a:p>
            <a:pPr algn="just">
              <a:buFont typeface="Arial"/>
              <a:buChar char="•"/>
              <a:defRPr/>
            </a:pPr>
            <a:r>
              <a:rPr lang="fr-FR" b="0" i="0" dirty="0">
                <a:solidFill>
                  <a:srgbClr val="4A4A49"/>
                </a:solidFill>
                <a:latin typeface="Open Sans"/>
              </a:rPr>
              <a:t> authentification par </a:t>
            </a:r>
            <a:r>
              <a:rPr lang="fr-FR" b="1" i="0" dirty="0">
                <a:solidFill>
                  <a:srgbClr val="4A4A49"/>
                </a:solidFill>
                <a:latin typeface="Open Sans"/>
              </a:rPr>
              <a:t>certificat</a:t>
            </a:r>
            <a:endParaRPr dirty="0">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2"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44292" y="634820"/>
            <a:ext cx="10321367" cy="724630"/>
          </a:xfrm>
        </p:spPr>
        <p:txBody>
          <a:bodyPr>
            <a:normAutofit/>
          </a:bodyPr>
          <a:lstStyle/>
          <a:p>
            <a:pPr>
              <a:defRPr/>
            </a:pPr>
            <a:r>
              <a:rPr lang="fr-FR" sz="2800" b="1" dirty="0"/>
              <a:t>Mise en œuvre de Node-RED pour réaliser le DashBoard</a:t>
            </a:r>
            <a:endParaRPr sz="2800" dirty="0"/>
          </a:p>
        </p:txBody>
      </p:sp>
      <p:sp>
        <p:nvSpPr>
          <p:cNvPr id="4" name="ZoneTexte 3"/>
          <p:cNvSpPr txBox="1"/>
          <p:nvPr/>
        </p:nvSpPr>
        <p:spPr bwMode="auto">
          <a:xfrm>
            <a:off x="1759796" y="1330890"/>
            <a:ext cx="8408598" cy="1200329"/>
          </a:xfrm>
          <a:prstGeom prst="rect">
            <a:avLst/>
          </a:prstGeom>
          <a:noFill/>
        </p:spPr>
        <p:txBody>
          <a:bodyPr wrap="square">
            <a:spAutoFit/>
          </a:bodyPr>
          <a:lstStyle/>
          <a:p>
            <a:pPr>
              <a:defRPr/>
            </a:pPr>
            <a:r>
              <a:rPr lang="fr-FR" dirty="0" smtClean="0"/>
              <a:t>Node-RED </a:t>
            </a:r>
            <a:r>
              <a:rPr lang="fr-FR" dirty="0"/>
              <a:t>est un langage de développement graphique créé par IBM, au début de l'année 2013. Son objectif est de relier des équipements matériels, des API et des services en ligne pour faciliter l'intégration des IoT (Internet of Things).</a:t>
            </a:r>
            <a:endParaRPr dirty="0"/>
          </a:p>
        </p:txBody>
      </p:sp>
      <p:pic>
        <p:nvPicPr>
          <p:cNvPr id="6" name="Image 5"/>
          <p:cNvPicPr>
            <a:picLocks noChangeAspect="1"/>
          </p:cNvPicPr>
          <p:nvPr/>
        </p:nvPicPr>
        <p:blipFill>
          <a:blip r:embed="rId2"/>
          <a:stretch/>
        </p:blipFill>
        <p:spPr bwMode="auto">
          <a:xfrm>
            <a:off x="674711" y="2648797"/>
            <a:ext cx="11387982" cy="3502622"/>
          </a:xfrm>
          <a:prstGeom prst="rect">
            <a:avLst/>
          </a:prstGeom>
        </p:spPr>
      </p:pic>
      <p:pic>
        <p:nvPicPr>
          <p:cNvPr id="8" name="Image 7"/>
          <p:cNvPicPr>
            <a:picLocks noChangeAspect="1"/>
          </p:cNvPicPr>
          <p:nvPr/>
        </p:nvPicPr>
        <p:blipFill>
          <a:blip r:embed="rId3"/>
          <a:stretch/>
        </p:blipFill>
        <p:spPr bwMode="auto">
          <a:xfrm>
            <a:off x="6315077" y="4502862"/>
            <a:ext cx="3185219" cy="2069656"/>
          </a:xfrm>
          <a:prstGeom prst="rect">
            <a:avLst/>
          </a:prstGeom>
          <a:ln w="228600" cap="sq" cmpd="thickThin">
            <a:solidFill>
              <a:srgbClr val="000000"/>
            </a:solidFill>
            <a:prstDash val="solid"/>
            <a:miter lim="800000"/>
          </a:ln>
          <a:effectLst>
            <a:innerShdw blurRad="76200">
              <a:srgbClr val="000000"/>
            </a:innerShdw>
          </a:effectLst>
        </p:spPr>
      </p:pic>
      <p:sp>
        <p:nvSpPr>
          <p:cNvPr id="9" name="Flèche : droite 8"/>
          <p:cNvSpPr/>
          <p:nvPr/>
        </p:nvSpPr>
        <p:spPr bwMode="auto">
          <a:xfrm rot="1789960">
            <a:off x="4650619" y="5355494"/>
            <a:ext cx="1157217" cy="142607"/>
          </a:xfrm>
          <a:prstGeom prst="rightArrow">
            <a:avLst>
              <a:gd name="adj1" fmla="val 50000"/>
              <a:gd name="adj2" fmla="val 5000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5" name="Image 4">
            <a:extLst>
              <a:ext uri="{FF2B5EF4-FFF2-40B4-BE49-F238E27FC236}">
                <a16:creationId xmlns:a16="http://schemas.microsoft.com/office/drawing/2014/main" id="{44F64560-F214-BA21-6EAB-4EF25013972F}"/>
              </a:ext>
            </a:extLst>
          </p:cNvPr>
          <p:cNvPicPr>
            <a:picLocks noChangeAspect="1"/>
          </p:cNvPicPr>
          <p:nvPr/>
        </p:nvPicPr>
        <p:blipFill>
          <a:blip r:embed="rId4"/>
          <a:stretch>
            <a:fillRect/>
          </a:stretch>
        </p:blipFill>
        <p:spPr>
          <a:xfrm>
            <a:off x="10642928" y="1261975"/>
            <a:ext cx="1156925" cy="10892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607419" y="731520"/>
            <a:ext cx="10584582" cy="537209"/>
          </a:xfrm>
        </p:spPr>
        <p:txBody>
          <a:bodyPr>
            <a:normAutofit/>
          </a:bodyPr>
          <a:lstStyle/>
          <a:p>
            <a:r>
              <a:rPr lang="fr-FR" sz="2800" b="1" dirty="0" smtClean="0"/>
              <a:t>Supports de formation mobilisés</a:t>
            </a:r>
            <a:endParaRPr lang="fr-FR" sz="2800" b="1" dirty="0"/>
          </a:p>
        </p:txBody>
      </p:sp>
      <p:pic>
        <p:nvPicPr>
          <p:cNvPr id="5" name="Image 4">
            <a:extLst>
              <a:ext uri="{FF2B5EF4-FFF2-40B4-BE49-F238E27FC236}">
                <a16:creationId xmlns:a16="http://schemas.microsoft.com/office/drawing/2014/main" id="{0B6F13C9-68ED-1073-A9B9-0CDF552F3C42}"/>
              </a:ext>
            </a:extLst>
          </p:cNvPr>
          <p:cNvPicPr>
            <a:picLocks noChangeAspect="1"/>
          </p:cNvPicPr>
          <p:nvPr/>
        </p:nvPicPr>
        <p:blipFill>
          <a:blip r:embed="rId3" cstate="print"/>
          <a:stretch>
            <a:fillRect/>
          </a:stretch>
        </p:blipFill>
        <p:spPr>
          <a:xfrm>
            <a:off x="745236" y="1671099"/>
            <a:ext cx="2109696" cy="2741435"/>
          </a:xfrm>
          <a:prstGeom prst="rect">
            <a:avLst/>
          </a:prstGeom>
        </p:spPr>
      </p:pic>
      <p:pic>
        <p:nvPicPr>
          <p:cNvPr id="8" name="Image 7">
            <a:extLst>
              <a:ext uri="{FF2B5EF4-FFF2-40B4-BE49-F238E27FC236}">
                <a16:creationId xmlns:a16="http://schemas.microsoft.com/office/drawing/2014/main" id="{A90CD693-126B-AA6D-B39D-A1FBC4C2C9DD}"/>
              </a:ext>
            </a:extLst>
          </p:cNvPr>
          <p:cNvPicPr>
            <a:picLocks noChangeAspect="1"/>
          </p:cNvPicPr>
          <p:nvPr/>
        </p:nvPicPr>
        <p:blipFill>
          <a:blip r:embed="rId4" cstate="print"/>
          <a:stretch>
            <a:fillRect/>
          </a:stretch>
        </p:blipFill>
        <p:spPr>
          <a:xfrm>
            <a:off x="8797012" y="3292429"/>
            <a:ext cx="2902951" cy="2240209"/>
          </a:xfrm>
          <a:prstGeom prst="rect">
            <a:avLst/>
          </a:prstGeom>
        </p:spPr>
      </p:pic>
      <p:sp>
        <p:nvSpPr>
          <p:cNvPr id="9" name="Titre 1">
            <a:extLst>
              <a:ext uri="{FF2B5EF4-FFF2-40B4-BE49-F238E27FC236}">
                <a16:creationId xmlns:a16="http://schemas.microsoft.com/office/drawing/2014/main" id="{1BD14AAD-3760-1789-2253-A85E83234B48}"/>
              </a:ext>
            </a:extLst>
          </p:cNvPr>
          <p:cNvSpPr txBox="1">
            <a:spLocks/>
          </p:cNvSpPr>
          <p:nvPr/>
        </p:nvSpPr>
        <p:spPr>
          <a:xfrm>
            <a:off x="778105" y="4557582"/>
            <a:ext cx="1957084" cy="4428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500" b="1" dirty="0"/>
              <a:t>Thèmes 1,2 et 3</a:t>
            </a:r>
          </a:p>
        </p:txBody>
      </p:sp>
      <p:sp>
        <p:nvSpPr>
          <p:cNvPr id="10" name="Titre 1">
            <a:extLst>
              <a:ext uri="{FF2B5EF4-FFF2-40B4-BE49-F238E27FC236}">
                <a16:creationId xmlns:a16="http://schemas.microsoft.com/office/drawing/2014/main" id="{FE9894C0-333F-7429-1BC1-A7C88F8158BD}"/>
              </a:ext>
            </a:extLst>
          </p:cNvPr>
          <p:cNvSpPr txBox="1">
            <a:spLocks/>
          </p:cNvSpPr>
          <p:nvPr/>
        </p:nvSpPr>
        <p:spPr>
          <a:xfrm>
            <a:off x="3526033" y="6236178"/>
            <a:ext cx="1957084" cy="442864"/>
          </a:xfrm>
          <a:prstGeom prst="rect">
            <a:avLst/>
          </a:prstGeom>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b="1" dirty="0"/>
              <a:t>Thèmes 1,2,3 et 4</a:t>
            </a:r>
          </a:p>
        </p:txBody>
      </p:sp>
      <p:sp>
        <p:nvSpPr>
          <p:cNvPr id="11" name="Titre 1">
            <a:extLst>
              <a:ext uri="{FF2B5EF4-FFF2-40B4-BE49-F238E27FC236}">
                <a16:creationId xmlns:a16="http://schemas.microsoft.com/office/drawing/2014/main" id="{90BBB6F1-E87C-B349-BD9A-8A8455E3D97B}"/>
              </a:ext>
            </a:extLst>
          </p:cNvPr>
          <p:cNvSpPr txBox="1">
            <a:spLocks/>
          </p:cNvSpPr>
          <p:nvPr/>
        </p:nvSpPr>
        <p:spPr>
          <a:xfrm>
            <a:off x="9269946" y="5882848"/>
            <a:ext cx="1957084" cy="442864"/>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800" b="1" dirty="0"/>
              <a:t>Thèmes </a:t>
            </a:r>
            <a:r>
              <a:rPr lang="fr-FR" sz="1800" b="1" dirty="0" smtClean="0"/>
              <a:t>1,2,3 et 4</a:t>
            </a:r>
            <a:endParaRPr lang="fr-FR" sz="1800" b="1" dirty="0"/>
          </a:p>
        </p:txBody>
      </p:sp>
      <p:sp>
        <p:nvSpPr>
          <p:cNvPr id="12" name="Titre 1">
            <a:extLst>
              <a:ext uri="{FF2B5EF4-FFF2-40B4-BE49-F238E27FC236}">
                <a16:creationId xmlns:a16="http://schemas.microsoft.com/office/drawing/2014/main" id="{90BBB6F1-E87C-B349-BD9A-8A8455E3D97B}"/>
              </a:ext>
            </a:extLst>
          </p:cNvPr>
          <p:cNvSpPr txBox="1">
            <a:spLocks/>
          </p:cNvSpPr>
          <p:nvPr/>
        </p:nvSpPr>
        <p:spPr>
          <a:xfrm>
            <a:off x="6038139" y="3850468"/>
            <a:ext cx="1957084" cy="442864"/>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800" b="1" dirty="0"/>
              <a:t>Thèmes </a:t>
            </a:r>
            <a:r>
              <a:rPr lang="fr-FR" sz="1800" b="1" dirty="0" smtClean="0"/>
              <a:t>1,2,3 et,4</a:t>
            </a:r>
            <a:endParaRPr lang="fr-FR" sz="1800" b="1" dirty="0"/>
          </a:p>
        </p:txBody>
      </p:sp>
      <p:pic>
        <p:nvPicPr>
          <p:cNvPr id="13" name="Image 12" descr="IMG_20240117_114448_resized_20240125_094547644.jpg"/>
          <p:cNvPicPr>
            <a:picLocks noChangeAspect="1"/>
          </p:cNvPicPr>
          <p:nvPr/>
        </p:nvPicPr>
        <p:blipFill>
          <a:blip r:embed="rId5" cstate="print"/>
          <a:stretch>
            <a:fillRect/>
          </a:stretch>
        </p:blipFill>
        <p:spPr>
          <a:xfrm>
            <a:off x="3135085" y="4109355"/>
            <a:ext cx="2692401" cy="2019301"/>
          </a:xfrm>
          <a:prstGeom prst="rect">
            <a:avLst/>
          </a:prstGeom>
        </p:spPr>
      </p:pic>
      <p:pic>
        <p:nvPicPr>
          <p:cNvPr id="4" name="Image 3">
            <a:extLst>
              <a:ext uri="{FF2B5EF4-FFF2-40B4-BE49-F238E27FC236}">
                <a16:creationId xmlns:a16="http://schemas.microsoft.com/office/drawing/2014/main" id="{AC14A4F1-169D-D9C6-3519-51E580F5046C}"/>
              </a:ext>
            </a:extLst>
          </p:cNvPr>
          <p:cNvPicPr>
            <a:picLocks noChangeAspect="1"/>
          </p:cNvPicPr>
          <p:nvPr/>
        </p:nvPicPr>
        <p:blipFill>
          <a:blip r:embed="rId6"/>
          <a:stretch>
            <a:fillRect/>
          </a:stretch>
        </p:blipFill>
        <p:spPr>
          <a:xfrm>
            <a:off x="5483117" y="1500036"/>
            <a:ext cx="2672853" cy="2020283"/>
          </a:xfrm>
          <a:prstGeom prst="rect">
            <a:avLst/>
          </a:prstGeom>
        </p:spPr>
      </p:pic>
    </p:spTree>
    <p:extLst>
      <p:ext uri="{BB962C8B-B14F-4D97-AF65-F5344CB8AC3E}">
        <p14:creationId xmlns:p14="http://schemas.microsoft.com/office/powerpoint/2010/main" val="33503755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 name="Rectangle 13"/>
          <p:cNvSpPr/>
          <p:nvPr/>
        </p:nvSpPr>
        <p:spPr bwMode="auto">
          <a:xfrm>
            <a:off x="5684136" y="3868925"/>
            <a:ext cx="2294626" cy="273542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 name="Titre 2"/>
          <p:cNvSpPr>
            <a:spLocks noGrp="1"/>
          </p:cNvSpPr>
          <p:nvPr>
            <p:ph type="title"/>
          </p:nvPr>
        </p:nvSpPr>
        <p:spPr bwMode="auto">
          <a:xfrm>
            <a:off x="1588168" y="656838"/>
            <a:ext cx="10603831" cy="724630"/>
          </a:xfrm>
        </p:spPr>
        <p:txBody>
          <a:bodyPr>
            <a:normAutofit/>
          </a:bodyPr>
          <a:lstStyle/>
          <a:p>
            <a:pPr>
              <a:defRPr/>
            </a:pPr>
            <a:r>
              <a:rPr lang="fr-FR" sz="2800" b="1" dirty="0"/>
              <a:t>Intégration des 4 tâches de l’activité sur le DashBoard</a:t>
            </a:r>
            <a:endParaRPr sz="2800" dirty="0"/>
          </a:p>
        </p:txBody>
      </p:sp>
      <p:pic>
        <p:nvPicPr>
          <p:cNvPr id="2" name="Image 1"/>
          <p:cNvPicPr>
            <a:picLocks noChangeAspect="1"/>
          </p:cNvPicPr>
          <p:nvPr/>
        </p:nvPicPr>
        <p:blipFill>
          <a:blip r:embed="rId2"/>
          <a:stretch/>
        </p:blipFill>
        <p:spPr bwMode="auto">
          <a:xfrm>
            <a:off x="1836633" y="1904813"/>
            <a:ext cx="2955085" cy="3851182"/>
          </a:xfrm>
          <a:prstGeom prst="rect">
            <a:avLst/>
          </a:prstGeom>
        </p:spPr>
      </p:pic>
      <p:pic>
        <p:nvPicPr>
          <p:cNvPr id="4" name="Picture 4" descr="Capteur de luminosité - Arduino - Mataucarre"/>
          <p:cNvPicPr>
            <a:picLocks noChangeAspect="1" noChangeArrowheads="1"/>
          </p:cNvPicPr>
          <p:nvPr/>
        </p:nvPicPr>
        <p:blipFill>
          <a:blip r:embed="rId3"/>
          <a:stretch/>
        </p:blipFill>
        <p:spPr bwMode="auto">
          <a:xfrm>
            <a:off x="5878272" y="5702095"/>
            <a:ext cx="605246" cy="690322"/>
          </a:xfrm>
          <a:prstGeom prst="rect">
            <a:avLst/>
          </a:prstGeom>
          <a:noFill/>
        </p:spPr>
      </p:pic>
      <p:pic>
        <p:nvPicPr>
          <p:cNvPr id="5" name="Picture 2"/>
          <p:cNvPicPr>
            <a:picLocks noChangeAspect="1" noChangeArrowheads="1"/>
          </p:cNvPicPr>
          <p:nvPr/>
        </p:nvPicPr>
        <p:blipFill>
          <a:blip r:embed="rId4"/>
          <a:stretch/>
        </p:blipFill>
        <p:spPr bwMode="auto">
          <a:xfrm>
            <a:off x="5938051" y="4136502"/>
            <a:ext cx="328154" cy="328154"/>
          </a:xfrm>
          <a:prstGeom prst="rect">
            <a:avLst/>
          </a:prstGeom>
          <a:noFill/>
        </p:spPr>
      </p:pic>
      <p:pic>
        <p:nvPicPr>
          <p:cNvPr id="6" name="Image 5"/>
          <p:cNvPicPr>
            <a:picLocks noChangeAspect="1"/>
          </p:cNvPicPr>
          <p:nvPr/>
        </p:nvPicPr>
        <p:blipFill>
          <a:blip r:embed="rId5"/>
          <a:stretch/>
        </p:blipFill>
        <p:spPr bwMode="auto">
          <a:xfrm>
            <a:off x="5964403" y="4656370"/>
            <a:ext cx="287644" cy="492256"/>
          </a:xfrm>
          <a:prstGeom prst="rect">
            <a:avLst/>
          </a:prstGeom>
        </p:spPr>
      </p:pic>
      <p:pic>
        <p:nvPicPr>
          <p:cNvPr id="7" name="Picture 4"/>
          <p:cNvPicPr>
            <a:picLocks noChangeAspect="1" noChangeArrowheads="1"/>
          </p:cNvPicPr>
          <p:nvPr/>
        </p:nvPicPr>
        <p:blipFill>
          <a:blip r:embed="rId6"/>
          <a:stretch/>
        </p:blipFill>
        <p:spPr bwMode="auto">
          <a:xfrm>
            <a:off x="5998916" y="5208797"/>
            <a:ext cx="312048" cy="433128"/>
          </a:xfrm>
          <a:prstGeom prst="rect">
            <a:avLst/>
          </a:prstGeom>
          <a:noFill/>
        </p:spPr>
      </p:pic>
      <p:pic>
        <p:nvPicPr>
          <p:cNvPr id="8" name="Picture 6"/>
          <p:cNvPicPr>
            <a:picLocks noChangeAspect="1" noChangeArrowheads="1"/>
          </p:cNvPicPr>
          <p:nvPr/>
        </p:nvPicPr>
        <p:blipFill>
          <a:blip r:embed="rId7"/>
          <a:stretch/>
        </p:blipFill>
        <p:spPr bwMode="auto">
          <a:xfrm>
            <a:off x="6598567" y="4719168"/>
            <a:ext cx="1126233" cy="858917"/>
          </a:xfrm>
          <a:prstGeom prst="rect">
            <a:avLst/>
          </a:prstGeom>
          <a:noFill/>
        </p:spPr>
      </p:pic>
      <p:sp>
        <p:nvSpPr>
          <p:cNvPr id="11" name="Flèche : droite 10"/>
          <p:cNvSpPr/>
          <p:nvPr/>
        </p:nvSpPr>
        <p:spPr bwMode="auto">
          <a:xfrm>
            <a:off x="2665414" y="3983108"/>
            <a:ext cx="496781" cy="58114"/>
          </a:xfrm>
          <a:prstGeom prst="righ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16" name="Image 15"/>
          <p:cNvPicPr>
            <a:picLocks noChangeAspect="1"/>
          </p:cNvPicPr>
          <p:nvPr/>
        </p:nvPicPr>
        <p:blipFill>
          <a:blip r:embed="rId8"/>
          <a:stretch/>
        </p:blipFill>
        <p:spPr bwMode="auto">
          <a:xfrm>
            <a:off x="8871182" y="1661105"/>
            <a:ext cx="3818549" cy="4950793"/>
          </a:xfrm>
          <a:prstGeom prst="rect">
            <a:avLst/>
          </a:prstGeom>
        </p:spPr>
      </p:pic>
      <p:pic>
        <p:nvPicPr>
          <p:cNvPr id="1026" name="Picture 2"/>
          <p:cNvPicPr>
            <a:picLocks noChangeAspect="1" noChangeArrowheads="1"/>
          </p:cNvPicPr>
          <p:nvPr/>
        </p:nvPicPr>
        <p:blipFill>
          <a:blip r:embed="rId9"/>
          <a:stretch/>
        </p:blipFill>
        <p:spPr bwMode="auto">
          <a:xfrm>
            <a:off x="5878272" y="1411553"/>
            <a:ext cx="1698681" cy="1698681"/>
          </a:xfrm>
          <a:prstGeom prst="rect">
            <a:avLst/>
          </a:prstGeom>
          <a:noFill/>
        </p:spPr>
      </p:pic>
      <p:sp>
        <p:nvSpPr>
          <p:cNvPr id="17" name="Flèche : gauche 16"/>
          <p:cNvSpPr/>
          <p:nvPr/>
        </p:nvSpPr>
        <p:spPr bwMode="auto">
          <a:xfrm>
            <a:off x="4865298" y="4719168"/>
            <a:ext cx="612476" cy="180636"/>
          </a:xfrm>
          <a:prstGeom prst="leftArrow">
            <a:avLst>
              <a:gd name="adj1" fmla="val 50000"/>
              <a:gd name="adj2" fmla="val 5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18" name="Image 17"/>
          <p:cNvPicPr>
            <a:picLocks noChangeAspect="1"/>
          </p:cNvPicPr>
          <p:nvPr/>
        </p:nvPicPr>
        <p:blipFill>
          <a:blip r:embed="rId10"/>
          <a:stretch/>
        </p:blipFill>
        <p:spPr bwMode="auto">
          <a:xfrm>
            <a:off x="6393877" y="3147059"/>
            <a:ext cx="772886" cy="600708"/>
          </a:xfrm>
          <a:prstGeom prst="rect">
            <a:avLst/>
          </a:prstGeom>
        </p:spPr>
      </p:pic>
      <p:pic>
        <p:nvPicPr>
          <p:cNvPr id="19" name="Image 18"/>
          <p:cNvPicPr>
            <a:picLocks noChangeAspect="1"/>
          </p:cNvPicPr>
          <p:nvPr/>
        </p:nvPicPr>
        <p:blipFill>
          <a:blip r:embed="rId10"/>
          <a:stretch/>
        </p:blipFill>
        <p:spPr bwMode="auto">
          <a:xfrm>
            <a:off x="7978763" y="1646365"/>
            <a:ext cx="772886" cy="600708"/>
          </a:xfrm>
          <a:prstGeom prst="rect">
            <a:avLst/>
          </a:prstGeom>
        </p:spPr>
      </p:pic>
      <p:pic>
        <p:nvPicPr>
          <p:cNvPr id="20" name="Image 19"/>
          <p:cNvPicPr>
            <a:picLocks noChangeAspect="1"/>
          </p:cNvPicPr>
          <p:nvPr/>
        </p:nvPicPr>
        <p:blipFill>
          <a:blip r:embed="rId10"/>
          <a:stretch/>
        </p:blipFill>
        <p:spPr bwMode="auto">
          <a:xfrm>
            <a:off x="4791718" y="2247073"/>
            <a:ext cx="772886" cy="600708"/>
          </a:xfrm>
          <a:prstGeom prst="rect">
            <a:avLst/>
          </a:prstGeom>
        </p:spPr>
      </p:pic>
      <p:pic>
        <p:nvPicPr>
          <p:cNvPr id="9" name="Picture 2"/>
          <p:cNvPicPr>
            <a:picLocks noChangeAspect="1" noChangeArrowheads="1"/>
          </p:cNvPicPr>
          <p:nvPr/>
        </p:nvPicPr>
        <p:blipFill>
          <a:blip r:embed="rId11"/>
          <a:stretch/>
        </p:blipFill>
        <p:spPr bwMode="auto">
          <a:xfrm>
            <a:off x="6727612" y="4041223"/>
            <a:ext cx="661235" cy="371945"/>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re 2"/>
          <p:cNvSpPr>
            <a:spLocks noGrp="1"/>
          </p:cNvSpPr>
          <p:nvPr>
            <p:ph type="title"/>
          </p:nvPr>
        </p:nvSpPr>
        <p:spPr bwMode="auto">
          <a:xfrm>
            <a:off x="1615417" y="674512"/>
            <a:ext cx="10576583" cy="724630"/>
          </a:xfrm>
        </p:spPr>
        <p:txBody>
          <a:bodyPr>
            <a:normAutofit/>
          </a:bodyPr>
          <a:lstStyle/>
          <a:p>
            <a:pPr>
              <a:defRPr/>
            </a:pPr>
            <a:r>
              <a:rPr lang="fr-FR" sz="2800" b="1" dirty="0"/>
              <a:t>Synthèse et structuration des </a:t>
            </a:r>
            <a:r>
              <a:rPr lang="fr-FR" sz="2800" b="1" dirty="0" smtClean="0"/>
              <a:t>connaissances</a:t>
            </a:r>
            <a:endParaRPr sz="3200" dirty="0"/>
          </a:p>
        </p:txBody>
      </p:sp>
      <p:sp>
        <p:nvSpPr>
          <p:cNvPr id="4" name="Titre 2"/>
          <p:cNvSpPr txBox="1"/>
          <p:nvPr/>
        </p:nvSpPr>
        <p:spPr bwMode="auto">
          <a:xfrm>
            <a:off x="1759796" y="1532703"/>
            <a:ext cx="10432204" cy="2452156"/>
          </a:xfrm>
          <a:prstGeom prst="rect">
            <a:avLst/>
          </a:prstGeom>
        </p:spPr>
        <p:txBody>
          <a:bodyPr vert="horz" lIns="91440" tIns="45720" rIns="91440" bIns="45720" rtlCol="0" anchor="t">
            <a:norm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457200" indent="-457200">
              <a:buFont typeface="Arial"/>
              <a:buChar char="•"/>
              <a:defRPr/>
            </a:pPr>
            <a:r>
              <a:rPr lang="fr-FR" sz="1900" dirty="0"/>
              <a:t>Restitution orale par groupe </a:t>
            </a:r>
            <a:r>
              <a:rPr lang="fr-FR" sz="1900" dirty="0" smtClean="0"/>
              <a:t>(20 minutes)</a:t>
            </a:r>
            <a:endParaRPr sz="1900" dirty="0"/>
          </a:p>
          <a:p>
            <a:pPr marL="457200" indent="-457200">
              <a:buFont typeface="Arial"/>
              <a:buChar char="•"/>
              <a:defRPr/>
            </a:pPr>
            <a:r>
              <a:rPr lang="fr-FR" sz="1900" dirty="0" smtClean="0"/>
              <a:t>Réalisation </a:t>
            </a:r>
            <a:r>
              <a:rPr lang="fr-FR" sz="1900" dirty="0"/>
              <a:t>de fiches connaissances et méthodes lors des séances d’AP en s’appuyant sur les activités menées en </a:t>
            </a:r>
            <a:r>
              <a:rPr lang="fr-FR" sz="1900" dirty="0" smtClean="0"/>
              <a:t>amont</a:t>
            </a:r>
            <a:endParaRPr sz="1900" dirty="0"/>
          </a:p>
          <a:p>
            <a:pPr marL="457200" indent="-457200">
              <a:buFont typeface="Arial"/>
              <a:buChar char="•"/>
              <a:defRPr/>
            </a:pPr>
            <a:r>
              <a:rPr lang="fr-FR" sz="1900" dirty="0" smtClean="0"/>
              <a:t>Mise </a:t>
            </a:r>
            <a:r>
              <a:rPr lang="fr-FR" sz="1900" dirty="0"/>
              <a:t>en ligne des fiches après validation sur le Moodle de la </a:t>
            </a:r>
            <a:r>
              <a:rPr lang="fr-FR" sz="1900" dirty="0" smtClean="0"/>
              <a:t>section</a:t>
            </a:r>
            <a:endParaRPr sz="1900" dirty="0"/>
          </a:p>
          <a:p>
            <a:pPr>
              <a:defRPr/>
            </a:pPr>
            <a:endParaRPr lang="fr-FR" sz="11200" b="1" dirty="0"/>
          </a:p>
          <a:p>
            <a:pPr>
              <a:defRPr/>
            </a:pPr>
            <a:endParaRPr lang="fr-FR" sz="3200" b="1" dirty="0"/>
          </a:p>
        </p:txBody>
      </p:sp>
      <p:pic>
        <p:nvPicPr>
          <p:cNvPr id="7" name="Image 6"/>
          <p:cNvPicPr>
            <a:picLocks noChangeAspect="1"/>
          </p:cNvPicPr>
          <p:nvPr/>
        </p:nvPicPr>
        <p:blipFill>
          <a:blip r:embed="rId2"/>
          <a:stretch/>
        </p:blipFill>
        <p:spPr bwMode="auto">
          <a:xfrm>
            <a:off x="776732" y="2936107"/>
            <a:ext cx="11209634" cy="2364626"/>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2"/>
          <p:cNvSpPr txBox="1"/>
          <p:nvPr/>
        </p:nvSpPr>
        <p:spPr bwMode="auto">
          <a:xfrm>
            <a:off x="1568918" y="707930"/>
            <a:ext cx="10623082" cy="724630"/>
          </a:xfrm>
          <a:prstGeom prst="rect">
            <a:avLst/>
          </a:prstGeom>
        </p:spPr>
        <p:txBody>
          <a:bodyPr vert="horz" lIns="91440" tIns="45720" rIns="91440" bIns="45720" rtlCol="0" anchor="t">
            <a:normAutofit/>
          </a:bodyPr>
          <a:lstStyle>
            <a:lvl1pPr algn="l" defTabSz="457200">
              <a:spcBef>
                <a:spcPts val="0"/>
              </a:spcBef>
              <a:buNone/>
              <a:defRPr sz="3600">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fr-FR" sz="2800" b="1" dirty="0"/>
              <a:t>QCM et exercices d’évaluation sur le Moodle</a:t>
            </a:r>
            <a:endParaRPr sz="2800" dirty="0"/>
          </a:p>
          <a:p>
            <a:pPr>
              <a:defRPr/>
            </a:pPr>
            <a:endParaRPr lang="fr-FR" sz="11200" b="1" dirty="0"/>
          </a:p>
          <a:p>
            <a:pPr>
              <a:defRPr/>
            </a:pPr>
            <a:endParaRPr lang="fr-FR" sz="3200" b="1" dirty="0"/>
          </a:p>
        </p:txBody>
      </p:sp>
      <p:pic>
        <p:nvPicPr>
          <p:cNvPr id="8" name="Image 7"/>
          <p:cNvPicPr>
            <a:picLocks noChangeAspect="1"/>
          </p:cNvPicPr>
          <p:nvPr/>
        </p:nvPicPr>
        <p:blipFill>
          <a:blip r:embed="rId2"/>
          <a:stretch/>
        </p:blipFill>
        <p:spPr bwMode="auto">
          <a:xfrm>
            <a:off x="997607" y="1432560"/>
            <a:ext cx="10770891" cy="506426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7500" y="709386"/>
            <a:ext cx="10504848" cy="505950"/>
          </a:xfrm>
        </p:spPr>
        <p:txBody>
          <a:bodyPr>
            <a:noAutofit/>
          </a:bodyPr>
          <a:lstStyle/>
          <a:p>
            <a:pPr>
              <a:defRPr/>
            </a:pPr>
            <a:r>
              <a:rPr lang="fr-FR" sz="2800" b="1" dirty="0"/>
              <a:t>Planification des activités sur le cycle de BTS</a:t>
            </a:r>
          </a:p>
        </p:txBody>
      </p:sp>
      <p:sp>
        <p:nvSpPr>
          <p:cNvPr id="7" name="Rectangle 6"/>
          <p:cNvSpPr/>
          <p:nvPr/>
        </p:nvSpPr>
        <p:spPr>
          <a:xfrm>
            <a:off x="381000" y="1905000"/>
            <a:ext cx="5105400" cy="6731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Semestre 1</a:t>
            </a:r>
          </a:p>
        </p:txBody>
      </p:sp>
      <p:sp>
        <p:nvSpPr>
          <p:cNvPr id="8" name="Rectangle 7"/>
          <p:cNvSpPr/>
          <p:nvPr/>
        </p:nvSpPr>
        <p:spPr>
          <a:xfrm>
            <a:off x="5549900" y="1917700"/>
            <a:ext cx="5105400" cy="6731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Semestre 2</a:t>
            </a:r>
          </a:p>
        </p:txBody>
      </p:sp>
      <p:sp>
        <p:nvSpPr>
          <p:cNvPr id="9" name="Rectangle 8"/>
          <p:cNvSpPr/>
          <p:nvPr/>
        </p:nvSpPr>
        <p:spPr>
          <a:xfrm>
            <a:off x="5562600" y="26797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3-4</a:t>
            </a:r>
          </a:p>
        </p:txBody>
      </p:sp>
      <p:sp>
        <p:nvSpPr>
          <p:cNvPr id="10" name="Rectangle 9"/>
          <p:cNvSpPr/>
          <p:nvPr/>
        </p:nvSpPr>
        <p:spPr>
          <a:xfrm>
            <a:off x="8153400" y="26924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5</a:t>
            </a:r>
          </a:p>
        </p:txBody>
      </p:sp>
      <p:sp>
        <p:nvSpPr>
          <p:cNvPr id="11" name="Rectangle 10"/>
          <p:cNvSpPr/>
          <p:nvPr/>
        </p:nvSpPr>
        <p:spPr>
          <a:xfrm>
            <a:off x="406400" y="26797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1</a:t>
            </a:r>
          </a:p>
        </p:txBody>
      </p:sp>
      <p:sp>
        <p:nvSpPr>
          <p:cNvPr id="12" name="Rectangle 11"/>
          <p:cNvSpPr/>
          <p:nvPr/>
        </p:nvSpPr>
        <p:spPr>
          <a:xfrm>
            <a:off x="2984500" y="26797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2</a:t>
            </a:r>
          </a:p>
        </p:txBody>
      </p:sp>
      <p:sp>
        <p:nvSpPr>
          <p:cNvPr id="13" name="ZoneTexte 12"/>
          <p:cNvSpPr txBox="1"/>
          <p:nvPr/>
        </p:nvSpPr>
        <p:spPr>
          <a:xfrm>
            <a:off x="469900" y="3238500"/>
            <a:ext cx="2438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sz="1200" dirty="0"/>
              <a:t>Gestion de la température d’une salle de serveur</a:t>
            </a:r>
          </a:p>
        </p:txBody>
      </p:sp>
      <p:sp>
        <p:nvSpPr>
          <p:cNvPr id="4" name="Flèche droite à entaille 3"/>
          <p:cNvSpPr/>
          <p:nvPr/>
        </p:nvSpPr>
        <p:spPr>
          <a:xfrm>
            <a:off x="308429" y="1115785"/>
            <a:ext cx="10635343" cy="102325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BTS CIEL -1</a:t>
            </a:r>
            <a:r>
              <a:rPr lang="fr-FR" baseline="30000" dirty="0"/>
              <a:t>ière</a:t>
            </a:r>
            <a:r>
              <a:rPr lang="fr-FR" dirty="0"/>
              <a:t> année</a:t>
            </a:r>
          </a:p>
        </p:txBody>
      </p:sp>
      <p:sp>
        <p:nvSpPr>
          <p:cNvPr id="14" name="ZoneTexte 13"/>
          <p:cNvSpPr txBox="1"/>
          <p:nvPr/>
        </p:nvSpPr>
        <p:spPr>
          <a:xfrm>
            <a:off x="2997200" y="3238500"/>
            <a:ext cx="24638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sz="1200" dirty="0"/>
              <a:t>Gestion d’un système industriel les autoclaves</a:t>
            </a:r>
          </a:p>
        </p:txBody>
      </p:sp>
      <p:sp>
        <p:nvSpPr>
          <p:cNvPr id="15" name="ZoneTexte 14"/>
          <p:cNvSpPr txBox="1"/>
          <p:nvPr/>
        </p:nvSpPr>
        <p:spPr>
          <a:xfrm>
            <a:off x="5577840" y="3238500"/>
            <a:ext cx="248412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sz="1200" dirty="0"/>
              <a:t>Gestion  nomade d’un bassin d’ornement</a:t>
            </a:r>
          </a:p>
        </p:txBody>
      </p:sp>
      <p:sp>
        <p:nvSpPr>
          <p:cNvPr id="16" name="Multiplier 15"/>
          <p:cNvSpPr/>
          <p:nvPr/>
        </p:nvSpPr>
        <p:spPr>
          <a:xfrm>
            <a:off x="8940800" y="3136900"/>
            <a:ext cx="914400" cy="914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1562100" y="4737100"/>
            <a:ext cx="5105400" cy="6731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Semestre 3</a:t>
            </a:r>
          </a:p>
        </p:txBody>
      </p:sp>
      <p:sp>
        <p:nvSpPr>
          <p:cNvPr id="18" name="Rectangle 17"/>
          <p:cNvSpPr/>
          <p:nvPr/>
        </p:nvSpPr>
        <p:spPr>
          <a:xfrm>
            <a:off x="6731000" y="4749800"/>
            <a:ext cx="5105400" cy="6731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a:t>Semestre 4</a:t>
            </a:r>
          </a:p>
        </p:txBody>
      </p:sp>
      <p:sp>
        <p:nvSpPr>
          <p:cNvPr id="19" name="Rectangle 18"/>
          <p:cNvSpPr/>
          <p:nvPr/>
        </p:nvSpPr>
        <p:spPr>
          <a:xfrm>
            <a:off x="6743700" y="5511800"/>
            <a:ext cx="50800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3-4-5</a:t>
            </a:r>
          </a:p>
        </p:txBody>
      </p:sp>
      <p:sp>
        <p:nvSpPr>
          <p:cNvPr id="21" name="Rectangle 20"/>
          <p:cNvSpPr/>
          <p:nvPr/>
        </p:nvSpPr>
        <p:spPr>
          <a:xfrm>
            <a:off x="1587500" y="54991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1</a:t>
            </a:r>
          </a:p>
        </p:txBody>
      </p:sp>
      <p:sp>
        <p:nvSpPr>
          <p:cNvPr id="22" name="Rectangle 21"/>
          <p:cNvSpPr/>
          <p:nvPr/>
        </p:nvSpPr>
        <p:spPr>
          <a:xfrm>
            <a:off x="4165600" y="5511800"/>
            <a:ext cx="2501900" cy="558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dirty="0"/>
              <a:t>Période 2</a:t>
            </a:r>
          </a:p>
        </p:txBody>
      </p:sp>
      <p:sp>
        <p:nvSpPr>
          <p:cNvPr id="23" name="ZoneTexte 22"/>
          <p:cNvSpPr txBox="1"/>
          <p:nvPr/>
        </p:nvSpPr>
        <p:spPr>
          <a:xfrm>
            <a:off x="1593850" y="6031078"/>
            <a:ext cx="249555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lnSpc>
                <a:spcPct val="150000"/>
              </a:lnSpc>
            </a:pPr>
            <a:r>
              <a:rPr lang="fr-FR" sz="1200" dirty="0" smtClean="0"/>
              <a:t>Déploiement </a:t>
            </a:r>
            <a:r>
              <a:rPr lang="fr-FR" sz="1200" dirty="0"/>
              <a:t>du </a:t>
            </a:r>
            <a:r>
              <a:rPr lang="fr-FR" sz="1200" dirty="0" smtClean="0"/>
              <a:t>wifi</a:t>
            </a:r>
            <a:endParaRPr lang="fr-FR" sz="1200" dirty="0"/>
          </a:p>
        </p:txBody>
      </p:sp>
      <p:sp>
        <p:nvSpPr>
          <p:cNvPr id="25" name="ZoneTexte 24"/>
          <p:cNvSpPr txBox="1"/>
          <p:nvPr/>
        </p:nvSpPr>
        <p:spPr>
          <a:xfrm>
            <a:off x="4165600" y="6070600"/>
            <a:ext cx="25146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fr-FR" sz="1200" dirty="0"/>
              <a:t>Simulateur de conduite</a:t>
            </a:r>
          </a:p>
        </p:txBody>
      </p:sp>
      <p:sp>
        <p:nvSpPr>
          <p:cNvPr id="6" name="Flèche droite à entaille 5"/>
          <p:cNvSpPr/>
          <p:nvPr/>
        </p:nvSpPr>
        <p:spPr>
          <a:xfrm>
            <a:off x="1221014" y="3773714"/>
            <a:ext cx="10755086" cy="117565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BTS CIEL </a:t>
            </a:r>
            <a:r>
              <a:rPr lang="fr-FR" dirty="0" smtClean="0"/>
              <a:t>- 2</a:t>
            </a:r>
            <a:r>
              <a:rPr lang="fr-FR" baseline="30000" dirty="0" smtClean="0"/>
              <a:t>ième</a:t>
            </a:r>
            <a:r>
              <a:rPr lang="fr-FR" dirty="0" smtClean="0"/>
              <a:t> </a:t>
            </a:r>
            <a:r>
              <a:rPr lang="fr-FR" dirty="0"/>
              <a:t>année</a:t>
            </a:r>
          </a:p>
        </p:txBody>
      </p:sp>
      <p:sp>
        <p:nvSpPr>
          <p:cNvPr id="26" name="ZoneTexte 25"/>
          <p:cNvSpPr txBox="1"/>
          <p:nvPr/>
        </p:nvSpPr>
        <p:spPr>
          <a:xfrm>
            <a:off x="6756400" y="6070600"/>
            <a:ext cx="506984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fr-FR" sz="1200" dirty="0"/>
              <a:t>Projet (</a:t>
            </a:r>
            <a:r>
              <a:rPr lang="fr-FR" sz="1200" dirty="0" smtClean="0"/>
              <a:t>150 h)</a:t>
            </a:r>
            <a:endParaRPr lang="fr-FR"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8168" y="732959"/>
            <a:ext cx="10603832" cy="505950"/>
          </a:xfrm>
        </p:spPr>
        <p:txBody>
          <a:bodyPr>
            <a:noAutofit/>
          </a:bodyPr>
          <a:lstStyle/>
          <a:p>
            <a:pPr>
              <a:defRPr/>
            </a:pPr>
            <a:r>
              <a:rPr lang="fr-FR" sz="2800" b="1" dirty="0"/>
              <a:t>Contenu des activités en 1</a:t>
            </a:r>
            <a:r>
              <a:rPr lang="fr-FR" sz="2800" b="1" baseline="30000" dirty="0"/>
              <a:t>ère</a:t>
            </a:r>
            <a:r>
              <a:rPr lang="fr-FR" sz="2800" b="1" dirty="0"/>
              <a:t> année</a:t>
            </a: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3573140492"/>
              </p:ext>
            </p:extLst>
          </p:nvPr>
        </p:nvGraphicFramePr>
        <p:xfrm>
          <a:off x="245533" y="1346200"/>
          <a:ext cx="11755967" cy="5364480"/>
        </p:xfrm>
        <a:graphic>
          <a:graphicData uri="http://schemas.openxmlformats.org/drawingml/2006/table">
            <a:tbl>
              <a:tblPr firstRow="1" bandRow="1">
                <a:tableStyleId>{5C22544A-7EE6-4342-B048-85BDC9FD1C3A}</a:tableStyleId>
              </a:tblPr>
              <a:tblGrid>
                <a:gridCol w="1017210">
                  <a:extLst>
                    <a:ext uri="{9D8B030D-6E8A-4147-A177-3AD203B41FA5}">
                      <a16:colId xmlns:a16="http://schemas.microsoft.com/office/drawing/2014/main" val="20000"/>
                    </a:ext>
                  </a:extLst>
                </a:gridCol>
                <a:gridCol w="1839686">
                  <a:extLst>
                    <a:ext uri="{9D8B030D-6E8A-4147-A177-3AD203B41FA5}">
                      <a16:colId xmlns:a16="http://schemas.microsoft.com/office/drawing/2014/main" val="20001"/>
                    </a:ext>
                  </a:extLst>
                </a:gridCol>
                <a:gridCol w="1926771">
                  <a:extLst>
                    <a:ext uri="{9D8B030D-6E8A-4147-A177-3AD203B41FA5}">
                      <a16:colId xmlns:a16="http://schemas.microsoft.com/office/drawing/2014/main" val="20002"/>
                    </a:ext>
                  </a:extLst>
                </a:gridCol>
                <a:gridCol w="1589314">
                  <a:extLst>
                    <a:ext uri="{9D8B030D-6E8A-4147-A177-3AD203B41FA5}">
                      <a16:colId xmlns:a16="http://schemas.microsoft.com/office/drawing/2014/main" val="20003"/>
                    </a:ext>
                  </a:extLst>
                </a:gridCol>
                <a:gridCol w="1600200">
                  <a:extLst>
                    <a:ext uri="{9D8B030D-6E8A-4147-A177-3AD203B41FA5}">
                      <a16:colId xmlns:a16="http://schemas.microsoft.com/office/drawing/2014/main" val="20004"/>
                    </a:ext>
                  </a:extLst>
                </a:gridCol>
                <a:gridCol w="3080657">
                  <a:extLst>
                    <a:ext uri="{9D8B030D-6E8A-4147-A177-3AD203B41FA5}">
                      <a16:colId xmlns:a16="http://schemas.microsoft.com/office/drawing/2014/main" val="20005"/>
                    </a:ext>
                  </a:extLst>
                </a:gridCol>
                <a:gridCol w="702129">
                  <a:extLst>
                    <a:ext uri="{9D8B030D-6E8A-4147-A177-3AD203B41FA5}">
                      <a16:colId xmlns:a16="http://schemas.microsoft.com/office/drawing/2014/main" val="20006"/>
                    </a:ext>
                  </a:extLst>
                </a:gridCol>
              </a:tblGrid>
              <a:tr h="370840">
                <a:tc>
                  <a:txBody>
                    <a:bodyPr/>
                    <a:lstStyle/>
                    <a:p>
                      <a:pPr algn="ctr"/>
                      <a:r>
                        <a:rPr lang="fr-FR" sz="1400" dirty="0"/>
                        <a:t>Contexte</a:t>
                      </a:r>
                    </a:p>
                  </a:txBody>
                  <a:tcPr anchor="ctr"/>
                </a:tc>
                <a:tc gridSpan="2">
                  <a:txBody>
                    <a:bodyPr/>
                    <a:lstStyle/>
                    <a:p>
                      <a:pPr algn="ctr"/>
                      <a:r>
                        <a:rPr lang="fr-FR" sz="1400" dirty="0"/>
                        <a:t>Gestion de</a:t>
                      </a:r>
                      <a:r>
                        <a:rPr lang="fr-FR" sz="1400" baseline="0" dirty="0"/>
                        <a:t> la température d’une </a:t>
                      </a:r>
                      <a:r>
                        <a:rPr lang="fr-FR" sz="1400" baseline="0" dirty="0" smtClean="0"/>
                        <a:t>salle</a:t>
                      </a:r>
                    </a:p>
                    <a:p>
                      <a:pPr algn="ctr"/>
                      <a:r>
                        <a:rPr lang="fr-FR" sz="1400" baseline="0" dirty="0" smtClean="0"/>
                        <a:t>de </a:t>
                      </a:r>
                      <a:r>
                        <a:rPr lang="fr-FR" sz="1400" baseline="0" dirty="0"/>
                        <a:t>serveur </a:t>
                      </a:r>
                      <a:endParaRPr lang="fr-FR" sz="1400" dirty="0"/>
                    </a:p>
                  </a:txBody>
                  <a:tcPr anchor="ctr"/>
                </a:tc>
                <a:tc hMerge="1">
                  <a:txBody>
                    <a:bodyPr/>
                    <a:lstStyle/>
                    <a:p>
                      <a:endParaRPr lang="fr-FR" dirty="0"/>
                    </a:p>
                  </a:txBody>
                  <a:tcPr/>
                </a:tc>
                <a:tc gridSpan="2">
                  <a:txBody>
                    <a:bodyPr/>
                    <a:lstStyle/>
                    <a:p>
                      <a:pPr algn="ctr"/>
                      <a:r>
                        <a:rPr lang="fr-FR" sz="1400" dirty="0"/>
                        <a:t>Gestion d’un système industriel :</a:t>
                      </a:r>
                      <a:r>
                        <a:rPr lang="fr-FR" sz="1400" baseline="0" dirty="0"/>
                        <a:t> les </a:t>
                      </a:r>
                      <a:r>
                        <a:rPr lang="fr-FR" sz="1400" dirty="0"/>
                        <a:t>autoclaves</a:t>
                      </a:r>
                    </a:p>
                  </a:txBody>
                  <a:tcPr anchor="ctr"/>
                </a:tc>
                <a:tc hMerge="1">
                  <a:txBody>
                    <a:bodyPr/>
                    <a:lstStyle/>
                    <a:p>
                      <a:endParaRPr lang="fr-FR" dirty="0"/>
                    </a:p>
                  </a:txBody>
                  <a:tcPr/>
                </a:tc>
                <a:tc>
                  <a:txBody>
                    <a:bodyPr/>
                    <a:lstStyle/>
                    <a:p>
                      <a:pPr algn="ctr"/>
                      <a:r>
                        <a:rPr lang="fr-FR" sz="1400" dirty="0"/>
                        <a:t>Gestion nomade d’un bassin d’ornement</a:t>
                      </a:r>
                    </a:p>
                  </a:txBody>
                  <a:tcPr anchor="ctr"/>
                </a:tc>
                <a:tc rowSpan="4">
                  <a:txBody>
                    <a:bodyPr/>
                    <a:lstStyle/>
                    <a:p>
                      <a:pPr algn="ctr"/>
                      <a:r>
                        <a:rPr lang="fr-FR" sz="1400" dirty="0" smtClean="0"/>
                        <a:t>Stage</a:t>
                      </a:r>
                      <a:endParaRPr lang="fr-FR" sz="1400" dirty="0"/>
                    </a:p>
                  </a:txBody>
                  <a:tcPr anchor="ctr"/>
                </a:tc>
                <a:extLst>
                  <a:ext uri="{0D108BD9-81ED-4DB2-BD59-A6C34878D82A}">
                    <a16:rowId xmlns:a16="http://schemas.microsoft.com/office/drawing/2014/main" val="10000"/>
                  </a:ext>
                </a:extLst>
              </a:tr>
              <a:tr h="370840">
                <a:tc>
                  <a:txBody>
                    <a:bodyPr/>
                    <a:lstStyle/>
                    <a:p>
                      <a:pPr algn="ctr"/>
                      <a:r>
                        <a:rPr lang="fr-FR" sz="1200" dirty="0"/>
                        <a:t>STI </a:t>
                      </a:r>
                      <a:r>
                        <a:rPr lang="fr-FR" sz="1200" dirty="0" smtClean="0"/>
                        <a:t>opt. </a:t>
                      </a:r>
                      <a:r>
                        <a:rPr lang="fr-FR" sz="1200" dirty="0"/>
                        <a:t>A</a:t>
                      </a:r>
                    </a:p>
                  </a:txBody>
                  <a:tcPr anchor="ctr"/>
                </a:tc>
                <a:tc>
                  <a:txBody>
                    <a:bodyPr/>
                    <a:lstStyle/>
                    <a:p>
                      <a:pPr marL="0" marR="0" indent="0" algn="ctr" defTabSz="457200" eaLnBrk="1" fontAlgn="auto" latinLnBrk="0" hangingPunct="1">
                        <a:lnSpc>
                          <a:spcPct val="100000"/>
                        </a:lnSpc>
                        <a:spcBef>
                          <a:spcPts val="0"/>
                        </a:spcBef>
                        <a:spcAft>
                          <a:spcPts val="0"/>
                        </a:spcAft>
                        <a:buClrTx/>
                        <a:buSzTx/>
                        <a:buFontTx/>
                        <a:buNone/>
                        <a:tabLst/>
                        <a:defRPr/>
                      </a:pPr>
                      <a:r>
                        <a:rPr lang="fr-FR" sz="1200" baseline="0" dirty="0"/>
                        <a:t>Objectif : suivi de la température par affichage numérique</a:t>
                      </a:r>
                    </a:p>
                    <a:p>
                      <a:pPr algn="ctr"/>
                      <a:endParaRPr lang="fr-FR" sz="1200" dirty="0"/>
                    </a:p>
                    <a:p>
                      <a:pPr algn="ctr">
                        <a:buFont typeface="Arial" pitchFamily="34" charset="0"/>
                        <a:buChar char="•"/>
                      </a:pPr>
                      <a:r>
                        <a:rPr lang="fr-FR" sz="1200" dirty="0" smtClean="0"/>
                        <a:t> Analyser  </a:t>
                      </a:r>
                      <a:r>
                        <a:rPr lang="fr-FR" sz="1200" dirty="0"/>
                        <a:t>le cahiers</a:t>
                      </a:r>
                      <a:r>
                        <a:rPr lang="fr-FR" sz="1200" baseline="0" dirty="0"/>
                        <a:t> des charges </a:t>
                      </a:r>
                      <a:r>
                        <a:rPr lang="fr-FR" sz="1200" baseline="0" dirty="0" smtClean="0"/>
                        <a:t>(SysML</a:t>
                      </a:r>
                      <a:r>
                        <a:rPr lang="fr-FR" sz="1200" baseline="0" dirty="0"/>
                        <a:t>, contexte, besoins client)</a:t>
                      </a:r>
                      <a:endParaRPr lang="fr-FR" sz="1200" dirty="0"/>
                    </a:p>
                    <a:p>
                      <a:pPr algn="ctr">
                        <a:buFont typeface="Arial" pitchFamily="34" charset="0"/>
                        <a:buChar char="•"/>
                      </a:pPr>
                      <a:r>
                        <a:rPr lang="fr-FR" sz="1200" dirty="0" smtClean="0"/>
                        <a:t> Concevoir</a:t>
                      </a:r>
                      <a:r>
                        <a:rPr lang="fr-FR" sz="1200" baseline="0" dirty="0" smtClean="0"/>
                        <a:t> </a:t>
                      </a:r>
                      <a:r>
                        <a:rPr lang="fr-FR" sz="1200" dirty="0"/>
                        <a:t>l’infrastructure</a:t>
                      </a:r>
                      <a:r>
                        <a:rPr lang="fr-FR" sz="1200" baseline="0" dirty="0"/>
                        <a:t> matérielle (arduino Uno, capteur TMP36, afficheur LCD  I2C)</a:t>
                      </a:r>
                    </a:p>
                    <a:p>
                      <a:pPr algn="ctr">
                        <a:buFont typeface="Arial" pitchFamily="34" charset="0"/>
                        <a:buChar char="•"/>
                      </a:pPr>
                      <a:r>
                        <a:rPr lang="fr-FR" sz="1200" baseline="0" dirty="0" smtClean="0"/>
                        <a:t> Développer </a:t>
                      </a:r>
                      <a:r>
                        <a:rPr lang="fr-FR" sz="1200" baseline="0" dirty="0"/>
                        <a:t>sous IDE arduino  et simuler sous Tinkercad</a:t>
                      </a:r>
                      <a:endParaRPr lang="fr-FR" sz="1200" dirty="0"/>
                    </a:p>
                  </a:txBody>
                  <a:tcPr anchor="ctr"/>
                </a:tc>
                <a:tc>
                  <a:txBody>
                    <a:bodyPr/>
                    <a:lstStyle/>
                    <a:p>
                      <a:pPr algn="ctr"/>
                      <a:r>
                        <a:rPr lang="fr-FR" sz="1200" baseline="0" dirty="0"/>
                        <a:t>Objectif: mise en place d’un système d’alarme</a:t>
                      </a:r>
                    </a:p>
                    <a:p>
                      <a:pPr algn="ctr"/>
                      <a:endParaRPr lang="fr-FR" sz="1200" dirty="0"/>
                    </a:p>
                    <a:p>
                      <a:pPr algn="ctr">
                        <a:buFont typeface="Arial" pitchFamily="34" charset="0"/>
                        <a:buChar char="•"/>
                      </a:pPr>
                      <a:r>
                        <a:rPr lang="fr-FR" sz="1200" dirty="0" smtClean="0"/>
                        <a:t> Compléter</a:t>
                      </a:r>
                      <a:r>
                        <a:rPr lang="fr-FR" sz="1200" baseline="0" dirty="0" smtClean="0"/>
                        <a:t> </a:t>
                      </a:r>
                      <a:r>
                        <a:rPr lang="fr-FR" sz="1200" baseline="0" dirty="0"/>
                        <a:t>le</a:t>
                      </a:r>
                      <a:r>
                        <a:rPr lang="fr-FR" sz="1200" dirty="0"/>
                        <a:t> cahiers d</a:t>
                      </a:r>
                      <a:r>
                        <a:rPr lang="fr-FR" sz="1200" baseline="0" dirty="0"/>
                        <a:t>es charges</a:t>
                      </a:r>
                    </a:p>
                    <a:p>
                      <a:pPr algn="ctr">
                        <a:buFont typeface="Arial" pitchFamily="34" charset="0"/>
                        <a:buChar char="•"/>
                      </a:pPr>
                      <a:r>
                        <a:rPr lang="fr-FR" sz="1200" baseline="0" dirty="0"/>
                        <a:t> </a:t>
                      </a:r>
                      <a:r>
                        <a:rPr lang="fr-FR" sz="1200" dirty="0"/>
                        <a:t>Concevoir de l’infrastructure</a:t>
                      </a:r>
                      <a:r>
                        <a:rPr lang="fr-FR" sz="1200" baseline="0" dirty="0"/>
                        <a:t> matérielle (Uno, leds, BP, capteur TMP36, afficheur LCD I2C)</a:t>
                      </a:r>
                    </a:p>
                    <a:p>
                      <a:pPr algn="ctr">
                        <a:buFont typeface="Arial" pitchFamily="34" charset="0"/>
                        <a:buChar char="•"/>
                      </a:pPr>
                      <a:r>
                        <a:rPr lang="fr-FR" sz="1200" baseline="0" dirty="0" smtClean="0"/>
                        <a:t> Développer </a:t>
                      </a:r>
                      <a:r>
                        <a:rPr lang="fr-FR" sz="1200" baseline="0" dirty="0"/>
                        <a:t>sous IDE arduino et simuler sous </a:t>
                      </a:r>
                      <a:r>
                        <a:rPr lang="fr-FR" sz="1200" baseline="0" dirty="0" smtClean="0"/>
                        <a:t>Tinkercad</a:t>
                      </a:r>
                    </a:p>
                    <a:p>
                      <a:pPr algn="ctr">
                        <a:buFontTx/>
                        <a:buNone/>
                      </a:pPr>
                      <a:endParaRPr lang="fr-FR" sz="1200" baseline="0" dirty="0" smtClean="0"/>
                    </a:p>
                    <a:p>
                      <a:pPr algn="ctr">
                        <a:buFont typeface="Arial" pitchFamily="34" charset="0"/>
                        <a:buChar char="•"/>
                      </a:pPr>
                      <a:endParaRPr lang="fr-FR" sz="1200" dirty="0"/>
                    </a:p>
                    <a:p>
                      <a:pPr algn="ctr"/>
                      <a:endParaRPr lang="fr-FR" sz="1200" dirty="0"/>
                    </a:p>
                  </a:txBody>
                  <a:tcPr anchor="ctr"/>
                </a:tc>
                <a:tc>
                  <a:txBody>
                    <a:bodyPr/>
                    <a:lstStyle/>
                    <a:p>
                      <a:pPr algn="ctr"/>
                      <a:r>
                        <a:rPr lang="fr-FR" sz="1200" dirty="0"/>
                        <a:t>Objectif: étude d’un système industriel</a:t>
                      </a:r>
                    </a:p>
                    <a:p>
                      <a:pPr algn="ctr"/>
                      <a:endParaRPr lang="fr-FR" sz="1200" dirty="0"/>
                    </a:p>
                    <a:p>
                      <a:pPr algn="ctr">
                        <a:buFont typeface="Arial" pitchFamily="34" charset="0"/>
                        <a:buChar char="•"/>
                      </a:pPr>
                      <a:r>
                        <a:rPr lang="fr-FR" sz="1200" dirty="0" smtClean="0"/>
                        <a:t> Etudier </a:t>
                      </a:r>
                      <a:r>
                        <a:rPr lang="fr-FR" sz="1200" dirty="0"/>
                        <a:t>le système industriel global</a:t>
                      </a:r>
                    </a:p>
                    <a:p>
                      <a:pPr algn="ctr">
                        <a:buFont typeface="Arial" pitchFamily="34" charset="0"/>
                        <a:buChar char="•"/>
                      </a:pPr>
                      <a:r>
                        <a:rPr lang="fr-FR" sz="1200" dirty="0" smtClean="0"/>
                        <a:t> Analyser </a:t>
                      </a:r>
                      <a:r>
                        <a:rPr lang="fr-FR" sz="1200" dirty="0"/>
                        <a:t>et mesurer s</a:t>
                      </a:r>
                      <a:r>
                        <a:rPr lang="fr-FR" sz="1200" baseline="0" dirty="0"/>
                        <a:t>ur le système didactique (TOR, numérique, CAN)</a:t>
                      </a:r>
                    </a:p>
                    <a:p>
                      <a:pPr algn="ctr">
                        <a:buFont typeface="Arial" pitchFamily="34" charset="0"/>
                        <a:buChar char="•"/>
                      </a:pPr>
                      <a:r>
                        <a:rPr lang="fr-FR" sz="1200" baseline="0" dirty="0" smtClean="0"/>
                        <a:t> Introduire </a:t>
                      </a:r>
                      <a:r>
                        <a:rPr lang="fr-FR" sz="1200" baseline="0" dirty="0"/>
                        <a:t>le Bus de communication AS-i (master/slaves)</a:t>
                      </a:r>
                    </a:p>
                  </a:txBody>
                  <a:tcPr anchor="ctr"/>
                </a:tc>
                <a:tc>
                  <a:txBody>
                    <a:bodyPr/>
                    <a:lstStyle/>
                    <a:p>
                      <a:pPr algn="ctr"/>
                      <a:r>
                        <a:rPr lang="fr-FR" sz="1200" dirty="0"/>
                        <a:t>Objectif: étude du transport de données</a:t>
                      </a:r>
                      <a:r>
                        <a:rPr lang="fr-FR" sz="1200" baseline="0" dirty="0"/>
                        <a:t> par bus de terrain</a:t>
                      </a:r>
                    </a:p>
                    <a:p>
                      <a:pPr algn="ctr"/>
                      <a:endParaRPr lang="fr-FR" sz="1200" baseline="0" dirty="0"/>
                    </a:p>
                    <a:p>
                      <a:pPr algn="ctr">
                        <a:buFont typeface="Arial" pitchFamily="34" charset="0"/>
                        <a:buChar char="•"/>
                      </a:pPr>
                      <a:r>
                        <a:rPr lang="fr-FR" sz="1200" dirty="0" smtClean="0"/>
                        <a:t> Etudier</a:t>
                      </a:r>
                      <a:r>
                        <a:rPr lang="fr-FR" sz="1200" baseline="0" dirty="0" smtClean="0"/>
                        <a:t> </a:t>
                      </a:r>
                      <a:r>
                        <a:rPr lang="fr-FR" sz="1200" dirty="0" smtClean="0"/>
                        <a:t> </a:t>
                      </a:r>
                      <a:r>
                        <a:rPr lang="fr-FR" sz="1200" dirty="0"/>
                        <a:t>la transmission</a:t>
                      </a:r>
                      <a:r>
                        <a:rPr lang="fr-FR" sz="1200" baseline="0" dirty="0"/>
                        <a:t> des données  par Modbus/TCP</a:t>
                      </a:r>
                    </a:p>
                    <a:p>
                      <a:pPr algn="ctr">
                        <a:buFont typeface="Arial" pitchFamily="34" charset="0"/>
                        <a:buChar char="•"/>
                      </a:pPr>
                      <a:r>
                        <a:rPr lang="fr-FR" sz="1200" baseline="0" dirty="0" smtClean="0"/>
                        <a:t> Récupérer  </a:t>
                      </a:r>
                      <a:r>
                        <a:rPr lang="fr-FR" sz="1200" baseline="0" dirty="0"/>
                        <a:t>et interpréter des trames via un programme en C</a:t>
                      </a:r>
                      <a:r>
                        <a:rPr lang="fr-FR" sz="1200" baseline="0" dirty="0" smtClean="0"/>
                        <a:t>++</a:t>
                      </a:r>
                    </a:p>
                    <a:p>
                      <a:pPr algn="ctr">
                        <a:buFontTx/>
                        <a:buNone/>
                      </a:pPr>
                      <a:endParaRPr lang="fr-FR" sz="1200" baseline="0" dirty="0" smtClean="0"/>
                    </a:p>
                    <a:p>
                      <a:pPr algn="ctr">
                        <a:buFont typeface="Arial" pitchFamily="34" charset="0"/>
                        <a:buChar char="•"/>
                      </a:pPr>
                      <a:endParaRPr lang="fr-FR" sz="1200" baseline="0" dirty="0" smtClean="0"/>
                    </a:p>
                    <a:p>
                      <a:pPr algn="ctr">
                        <a:buFontTx/>
                        <a:buNone/>
                      </a:pPr>
                      <a:endParaRPr lang="fr-FR" sz="1200" baseline="0" dirty="0"/>
                    </a:p>
                  </a:txBody>
                  <a:tcPr anchor="ctr"/>
                </a:tc>
                <a:tc>
                  <a:txBody>
                    <a:bodyPr/>
                    <a:lstStyle/>
                    <a:p>
                      <a:pPr algn="ctr"/>
                      <a:r>
                        <a:rPr lang="fr-FR" sz="1200" dirty="0" smtClean="0"/>
                        <a:t>Objectif: c</a:t>
                      </a:r>
                      <a:r>
                        <a:rPr lang="fr-FR" sz="1200" dirty="0" smtClean="0">
                          <a:solidFill>
                            <a:schemeClr val="dk1"/>
                          </a:solidFill>
                          <a:latin typeface="+mn-lt"/>
                          <a:ea typeface="+mn-ea"/>
                          <a:cs typeface="+mn-cs"/>
                        </a:rPr>
                        <a:t>onception </a:t>
                      </a:r>
                      <a:r>
                        <a:rPr lang="fr-FR" sz="1200" dirty="0">
                          <a:solidFill>
                            <a:schemeClr val="dk1"/>
                          </a:solidFill>
                          <a:latin typeface="+mn-lt"/>
                          <a:ea typeface="+mn-ea"/>
                          <a:cs typeface="+mn-cs"/>
                        </a:rPr>
                        <a:t>et prototypage d’un IoT</a:t>
                      </a:r>
                    </a:p>
                    <a:p>
                      <a:pPr algn="ctr"/>
                      <a:r>
                        <a:rPr lang="fr-FR" sz="1200" dirty="0">
                          <a:solidFill>
                            <a:schemeClr val="dk1"/>
                          </a:solidFill>
                          <a:latin typeface="+mn-lt"/>
                          <a:ea typeface="+mn-ea"/>
                          <a:cs typeface="+mn-cs"/>
                        </a:rPr>
                        <a:t> </a:t>
                      </a:r>
                    </a:p>
                    <a:p>
                      <a:pPr algn="ctr">
                        <a:buFont typeface="Arial" pitchFamily="34" charset="0"/>
                        <a:buChar char="•"/>
                      </a:pPr>
                      <a:r>
                        <a:rPr lang="fr-FR" sz="1200" dirty="0" smtClean="0">
                          <a:solidFill>
                            <a:schemeClr val="dk1"/>
                          </a:solidFill>
                          <a:latin typeface="+mn-lt"/>
                          <a:ea typeface="+mn-ea"/>
                          <a:cs typeface="+mn-cs"/>
                        </a:rPr>
                        <a:t> Etude </a:t>
                      </a:r>
                      <a:r>
                        <a:rPr lang="fr-FR" sz="1200" dirty="0">
                          <a:solidFill>
                            <a:schemeClr val="dk1"/>
                          </a:solidFill>
                          <a:latin typeface="+mn-lt"/>
                          <a:ea typeface="+mn-ea"/>
                          <a:cs typeface="+mn-cs"/>
                        </a:rPr>
                        <a:t>du cahier des charges fonctionnel (besoin client, </a:t>
                      </a:r>
                      <a:r>
                        <a:rPr lang="fr-FR" sz="1200" dirty="0" smtClean="0">
                          <a:solidFill>
                            <a:schemeClr val="dk1"/>
                          </a:solidFill>
                          <a:latin typeface="+mn-lt"/>
                          <a:ea typeface="+mn-ea"/>
                          <a:cs typeface="+mn-cs"/>
                        </a:rPr>
                        <a:t>SysML</a:t>
                      </a:r>
                      <a:r>
                        <a:rPr lang="fr-FR" sz="1200" dirty="0">
                          <a:solidFill>
                            <a:schemeClr val="dk1"/>
                          </a:solidFill>
                          <a:latin typeface="+mn-lt"/>
                          <a:ea typeface="+mn-ea"/>
                          <a:cs typeface="+mn-cs"/>
                        </a:rPr>
                        <a:t>, architecture  </a:t>
                      </a:r>
                      <a:r>
                        <a:rPr lang="fr-FR" sz="1200" dirty="0" smtClean="0">
                          <a:solidFill>
                            <a:schemeClr val="dk1"/>
                          </a:solidFill>
                          <a:latin typeface="+mn-lt"/>
                          <a:ea typeface="+mn-ea"/>
                          <a:cs typeface="+mn-cs"/>
                        </a:rPr>
                        <a:t>matérielle)</a:t>
                      </a:r>
                      <a:endParaRPr lang="fr-FR" sz="1200" dirty="0">
                        <a:solidFill>
                          <a:schemeClr val="dk1"/>
                        </a:solidFill>
                        <a:latin typeface="+mn-lt"/>
                        <a:ea typeface="+mn-ea"/>
                        <a:cs typeface="+mn-cs"/>
                      </a:endParaRPr>
                    </a:p>
                    <a:p>
                      <a:pPr algn="ctr">
                        <a:buFont typeface="Arial" pitchFamily="34" charset="0"/>
                        <a:buChar char="•"/>
                      </a:pPr>
                      <a:r>
                        <a:rPr lang="fr-FR" sz="1200" dirty="0" smtClean="0">
                          <a:solidFill>
                            <a:schemeClr val="dk1"/>
                          </a:solidFill>
                          <a:latin typeface="+mn-lt"/>
                          <a:ea typeface="+mn-ea"/>
                          <a:cs typeface="+mn-cs"/>
                        </a:rPr>
                        <a:t> Acquisition </a:t>
                      </a:r>
                      <a:r>
                        <a:rPr lang="fr-FR" sz="1200" dirty="0">
                          <a:solidFill>
                            <a:schemeClr val="dk1"/>
                          </a:solidFill>
                          <a:latin typeface="+mn-lt"/>
                          <a:ea typeface="+mn-ea"/>
                          <a:cs typeface="+mn-cs"/>
                        </a:rPr>
                        <a:t>d’une grandeur analogique</a:t>
                      </a:r>
                    </a:p>
                    <a:p>
                      <a:pPr algn="ctr">
                        <a:buFont typeface="Arial" pitchFamily="34" charset="0"/>
                        <a:buChar char="•"/>
                      </a:pPr>
                      <a:r>
                        <a:rPr lang="fr-FR" sz="1200" dirty="0" smtClean="0">
                          <a:solidFill>
                            <a:schemeClr val="dk1"/>
                          </a:solidFill>
                          <a:latin typeface="+mn-lt"/>
                          <a:ea typeface="+mn-ea"/>
                          <a:cs typeface="+mn-cs"/>
                        </a:rPr>
                        <a:t> Mise </a:t>
                      </a:r>
                      <a:r>
                        <a:rPr lang="fr-FR" sz="1200" dirty="0">
                          <a:solidFill>
                            <a:schemeClr val="dk1"/>
                          </a:solidFill>
                          <a:latin typeface="+mn-lt"/>
                          <a:ea typeface="+mn-ea"/>
                          <a:cs typeface="+mn-cs"/>
                        </a:rPr>
                        <a:t>en œuvre d’un capteur numérique</a:t>
                      </a:r>
                    </a:p>
                    <a:p>
                      <a:pPr algn="ctr">
                        <a:buFont typeface="Arial" pitchFamily="34" charset="0"/>
                        <a:buChar char="•"/>
                      </a:pPr>
                      <a:r>
                        <a:rPr lang="fr-FR" sz="1200" dirty="0" smtClean="0">
                          <a:solidFill>
                            <a:schemeClr val="dk1"/>
                          </a:solidFill>
                          <a:latin typeface="+mn-lt"/>
                          <a:ea typeface="+mn-ea"/>
                          <a:cs typeface="+mn-cs"/>
                        </a:rPr>
                        <a:t> Mise </a:t>
                      </a:r>
                      <a:r>
                        <a:rPr lang="fr-FR" sz="1200" dirty="0">
                          <a:solidFill>
                            <a:schemeClr val="dk1"/>
                          </a:solidFill>
                          <a:latin typeface="+mn-lt"/>
                          <a:ea typeface="+mn-ea"/>
                          <a:cs typeface="+mn-cs"/>
                        </a:rPr>
                        <a:t>en place d’un brocker MQTT</a:t>
                      </a:r>
                    </a:p>
                    <a:p>
                      <a:pPr algn="ctr">
                        <a:buFont typeface="Arial" pitchFamily="34" charset="0"/>
                        <a:buChar char="•"/>
                      </a:pPr>
                      <a:r>
                        <a:rPr lang="fr-FR" sz="1200" dirty="0" smtClean="0">
                          <a:solidFill>
                            <a:schemeClr val="dk1"/>
                          </a:solidFill>
                          <a:latin typeface="+mn-lt"/>
                          <a:ea typeface="+mn-ea"/>
                          <a:cs typeface="+mn-cs"/>
                        </a:rPr>
                        <a:t> Notion </a:t>
                      </a:r>
                      <a:r>
                        <a:rPr lang="fr-FR" sz="1200" dirty="0">
                          <a:solidFill>
                            <a:schemeClr val="dk1"/>
                          </a:solidFill>
                          <a:latin typeface="+mn-lt"/>
                          <a:ea typeface="+mn-ea"/>
                          <a:cs typeface="+mn-cs"/>
                        </a:rPr>
                        <a:t>sécurité et qualité de service (QoS)</a:t>
                      </a:r>
                    </a:p>
                    <a:p>
                      <a:pPr algn="ctr">
                        <a:buFont typeface="Arial" pitchFamily="34" charset="0"/>
                        <a:buChar char="•"/>
                      </a:pPr>
                      <a:r>
                        <a:rPr lang="fr-FR" sz="1200" dirty="0" smtClean="0">
                          <a:solidFill>
                            <a:schemeClr val="dk1"/>
                          </a:solidFill>
                          <a:latin typeface="+mn-lt"/>
                          <a:ea typeface="+mn-ea"/>
                          <a:cs typeface="+mn-cs"/>
                        </a:rPr>
                        <a:t> Prototypage </a:t>
                      </a:r>
                      <a:r>
                        <a:rPr lang="fr-FR" sz="1200" dirty="0">
                          <a:solidFill>
                            <a:schemeClr val="dk1"/>
                          </a:solidFill>
                          <a:latin typeface="+mn-lt"/>
                          <a:ea typeface="+mn-ea"/>
                          <a:cs typeface="+mn-cs"/>
                        </a:rPr>
                        <a:t>rapide low code </a:t>
                      </a:r>
                      <a:r>
                        <a:rPr lang="fr-FR" sz="1200" dirty="0" smtClean="0">
                          <a:solidFill>
                            <a:schemeClr val="dk1"/>
                          </a:solidFill>
                          <a:latin typeface="+mn-lt"/>
                          <a:ea typeface="+mn-ea"/>
                          <a:cs typeface="+mn-cs"/>
                        </a:rPr>
                        <a:t>                  (</a:t>
                      </a:r>
                      <a:r>
                        <a:rPr lang="fr-FR" sz="1200" dirty="0">
                          <a:solidFill>
                            <a:schemeClr val="dk1"/>
                          </a:solidFill>
                          <a:latin typeface="+mn-lt"/>
                          <a:ea typeface="+mn-ea"/>
                          <a:cs typeface="+mn-cs"/>
                        </a:rPr>
                        <a:t>node </a:t>
                      </a:r>
                      <a:r>
                        <a:rPr lang="fr-FR" sz="1200" dirty="0" err="1">
                          <a:solidFill>
                            <a:schemeClr val="dk1"/>
                          </a:solidFill>
                          <a:latin typeface="+mn-lt"/>
                          <a:ea typeface="+mn-ea"/>
                          <a:cs typeface="+mn-cs"/>
                        </a:rPr>
                        <a:t>red</a:t>
                      </a:r>
                      <a:r>
                        <a:rPr lang="fr-FR" sz="1200" dirty="0" smtClean="0">
                          <a:solidFill>
                            <a:schemeClr val="dk1"/>
                          </a:solidFill>
                          <a:latin typeface="+mn-lt"/>
                          <a:ea typeface="+mn-ea"/>
                          <a:cs typeface="+mn-cs"/>
                        </a:rPr>
                        <a:t>)</a:t>
                      </a:r>
                    </a:p>
                    <a:p>
                      <a:pPr algn="ctr">
                        <a:buFont typeface="Arial" pitchFamily="34" charset="0"/>
                        <a:buChar char="•"/>
                      </a:pPr>
                      <a:endParaRPr lang="fr-FR" sz="1200" dirty="0">
                        <a:solidFill>
                          <a:schemeClr val="dk1"/>
                        </a:solidFill>
                        <a:latin typeface="+mn-lt"/>
                        <a:ea typeface="+mn-ea"/>
                        <a:cs typeface="+mn-cs"/>
                      </a:endParaRPr>
                    </a:p>
                    <a:p>
                      <a:pPr algn="ctr"/>
                      <a:endParaRPr lang="fr-FR" sz="1200" dirty="0"/>
                    </a:p>
                  </a:txBody>
                  <a:tcPr anchor="ctr"/>
                </a:tc>
                <a:tc vMerge="1">
                  <a:txBody>
                    <a:bodyPr/>
                    <a:lstStyle/>
                    <a:p>
                      <a:endParaRPr lang="fr-FR" dirty="0"/>
                    </a:p>
                  </a:txBody>
                  <a:tcPr/>
                </a:tc>
                <a:extLst>
                  <a:ext uri="{0D108BD9-81ED-4DB2-BD59-A6C34878D82A}">
                    <a16:rowId xmlns:a16="http://schemas.microsoft.com/office/drawing/2014/main" val="10001"/>
                  </a:ext>
                </a:extLst>
              </a:tr>
              <a:tr h="370840">
                <a:tc>
                  <a:txBody>
                    <a:bodyPr/>
                    <a:lstStyle/>
                    <a:p>
                      <a:pPr algn="ctr"/>
                      <a:r>
                        <a:rPr lang="fr-FR" sz="1200" dirty="0"/>
                        <a:t>Physique</a:t>
                      </a:r>
                    </a:p>
                  </a:txBody>
                  <a:tcPr anchor="ctr"/>
                </a:tc>
                <a:tc>
                  <a:txBody>
                    <a:bodyPr/>
                    <a:lstStyle/>
                    <a:p>
                      <a:pPr algn="ctr"/>
                      <a:r>
                        <a:rPr lang="fr-FR" sz="1200" dirty="0"/>
                        <a:t>Mesure de T</a:t>
                      </a:r>
                    </a:p>
                    <a:p>
                      <a:pPr algn="ctr"/>
                      <a:r>
                        <a:rPr lang="fr-FR" sz="1200" dirty="0"/>
                        <a:t>Acquisition entrée</a:t>
                      </a:r>
                      <a:r>
                        <a:rPr lang="fr-FR" sz="1200" baseline="0" dirty="0"/>
                        <a:t> analogique 0-5V</a:t>
                      </a:r>
                    </a:p>
                    <a:p>
                      <a:pPr algn="ctr"/>
                      <a:r>
                        <a:rPr lang="fr-FR" sz="1200" baseline="0" dirty="0"/>
                        <a:t>Amplification</a:t>
                      </a:r>
                    </a:p>
                  </a:txBody>
                  <a:tcPr anchor="ctr"/>
                </a:tc>
                <a:tc>
                  <a:txBody>
                    <a:bodyPr/>
                    <a:lstStyle/>
                    <a:p>
                      <a:pPr algn="ctr"/>
                      <a:r>
                        <a:rPr lang="fr-FR" sz="1200" baseline="0" dirty="0"/>
                        <a:t>Linéarité</a:t>
                      </a:r>
                    </a:p>
                    <a:p>
                      <a:pPr algn="ctr"/>
                      <a:r>
                        <a:rPr lang="fr-FR" sz="1200" baseline="0" dirty="0"/>
                        <a:t>Sortie numérique</a:t>
                      </a:r>
                    </a:p>
                    <a:p>
                      <a:pPr algn="ctr"/>
                      <a:r>
                        <a:rPr lang="fr-FR" sz="1200" baseline="0" dirty="0"/>
                        <a:t>Résistance de protection</a:t>
                      </a:r>
                    </a:p>
                  </a:txBody>
                  <a:tcPr anchor="ctr"/>
                </a:tc>
                <a:tc>
                  <a:txBody>
                    <a:bodyPr/>
                    <a:lstStyle/>
                    <a:p>
                      <a:pPr algn="ctr"/>
                      <a:r>
                        <a:rPr lang="fr-FR" sz="1200" dirty="0"/>
                        <a:t>Capteur</a:t>
                      </a:r>
                      <a:r>
                        <a:rPr lang="fr-FR" sz="1200" baseline="0" dirty="0"/>
                        <a:t> de P</a:t>
                      </a:r>
                    </a:p>
                    <a:p>
                      <a:pPr algn="ctr"/>
                      <a:r>
                        <a:rPr lang="fr-FR" sz="1200" baseline="0" dirty="0"/>
                        <a:t>Boucle 4-20mA CAN</a:t>
                      </a:r>
                    </a:p>
                    <a:p>
                      <a:pPr algn="ctr"/>
                      <a:r>
                        <a:rPr lang="fr-FR" sz="1200" baseline="0" dirty="0"/>
                        <a:t>Etalonnage, vérification</a:t>
                      </a:r>
                      <a:endParaRPr lang="fr-FR" sz="1200" dirty="0"/>
                    </a:p>
                  </a:txBody>
                  <a:tcPr anchor="ctr"/>
                </a:tc>
                <a:tc>
                  <a:txBody>
                    <a:bodyPr/>
                    <a:lstStyle/>
                    <a:p>
                      <a:pPr algn="ctr"/>
                      <a:r>
                        <a:rPr lang="fr-FR" sz="1200" dirty="0"/>
                        <a:t>Analyse des trames RS232</a:t>
                      </a:r>
                    </a:p>
                  </a:txBody>
                  <a:tcPr anchor="ctr"/>
                </a:tc>
                <a:tc>
                  <a:txBody>
                    <a:bodyPr/>
                    <a:lstStyle/>
                    <a:p>
                      <a:pPr algn="ctr"/>
                      <a:r>
                        <a:rPr lang="fr-FR" sz="1200" dirty="0">
                          <a:solidFill>
                            <a:schemeClr val="dk1"/>
                          </a:solidFill>
                          <a:latin typeface="+mn-lt"/>
                          <a:ea typeface="+mn-ea"/>
                          <a:cs typeface="+mn-cs"/>
                        </a:rPr>
                        <a:t>Capteurs, Filtrage, Amplification, Chaîne de mesures.</a:t>
                      </a:r>
                    </a:p>
                    <a:p>
                      <a:pPr algn="ctr"/>
                      <a:r>
                        <a:rPr lang="fr-FR" sz="1200" dirty="0">
                          <a:solidFill>
                            <a:schemeClr val="dk1"/>
                          </a:solidFill>
                          <a:latin typeface="+mn-lt"/>
                          <a:ea typeface="+mn-ea"/>
                          <a:cs typeface="+mn-cs"/>
                        </a:rPr>
                        <a:t>Numérisation d’une tension</a:t>
                      </a:r>
                    </a:p>
                    <a:p>
                      <a:pPr algn="ctr"/>
                      <a:r>
                        <a:rPr lang="fr-FR" sz="1200" dirty="0">
                          <a:solidFill>
                            <a:schemeClr val="dk1"/>
                          </a:solidFill>
                          <a:latin typeface="+mn-lt"/>
                          <a:ea typeface="+mn-ea"/>
                          <a:cs typeface="+mn-cs"/>
                        </a:rPr>
                        <a:t> Commande d’actionneurs</a:t>
                      </a:r>
                    </a:p>
                    <a:p>
                      <a:pPr algn="ctr"/>
                      <a:r>
                        <a:rPr lang="fr-FR" sz="1200" dirty="0">
                          <a:solidFill>
                            <a:schemeClr val="dk1"/>
                          </a:solidFill>
                          <a:latin typeface="+mn-lt"/>
                          <a:ea typeface="+mn-ea"/>
                          <a:cs typeface="+mn-cs"/>
                        </a:rPr>
                        <a:t>Ondes</a:t>
                      </a:r>
                      <a:endParaRPr lang="fr-FR" sz="1200" dirty="0"/>
                    </a:p>
                  </a:txBody>
                  <a:tcPr anchor="ctr"/>
                </a:tc>
                <a:tc vMerge="1">
                  <a:txBody>
                    <a:bodyPr/>
                    <a:lstStyle/>
                    <a:p>
                      <a:endParaRPr lang="fr-FR" dirty="0"/>
                    </a:p>
                  </a:txBody>
                  <a:tcPr/>
                </a:tc>
                <a:extLst>
                  <a:ext uri="{0D108BD9-81ED-4DB2-BD59-A6C34878D82A}">
                    <a16:rowId xmlns:a16="http://schemas.microsoft.com/office/drawing/2014/main" val="10002"/>
                  </a:ext>
                </a:extLst>
              </a:tr>
              <a:tr h="370840">
                <a:tc>
                  <a:txBody>
                    <a:bodyPr/>
                    <a:lstStyle/>
                    <a:p>
                      <a:pPr algn="ctr"/>
                      <a:r>
                        <a:rPr lang="fr-FR" sz="1200" dirty="0"/>
                        <a:t>Math.</a:t>
                      </a:r>
                    </a:p>
                  </a:txBody>
                  <a:tcPr anchor="ctr"/>
                </a:tc>
                <a:tc>
                  <a:txBody>
                    <a:bodyPr/>
                    <a:lstStyle/>
                    <a:p>
                      <a:pPr algn="ctr"/>
                      <a:r>
                        <a:rPr lang="fr-FR" sz="1200" dirty="0"/>
                        <a:t>Bases</a:t>
                      </a:r>
                      <a:r>
                        <a:rPr lang="fr-FR" sz="1200" baseline="0" dirty="0"/>
                        <a:t> de la numération</a:t>
                      </a:r>
                    </a:p>
                    <a:p>
                      <a:pPr algn="ctr"/>
                      <a:r>
                        <a:rPr lang="fr-FR" sz="1200" baseline="0" dirty="0"/>
                        <a:t>Algorithme</a:t>
                      </a:r>
                      <a:endParaRPr lang="fr-FR" sz="1200" dirty="0"/>
                    </a:p>
                  </a:txBody>
                  <a:tcPr anchor="ctr"/>
                </a:tc>
                <a:tc>
                  <a:txBody>
                    <a:bodyPr/>
                    <a:lstStyle/>
                    <a:p>
                      <a:pPr algn="ctr"/>
                      <a:r>
                        <a:rPr lang="fr-FR" sz="1200" dirty="0"/>
                        <a:t>Expression d’une droite</a:t>
                      </a:r>
                    </a:p>
                  </a:txBody>
                  <a:tcPr anchor="ctr"/>
                </a:tc>
                <a:tc>
                  <a:txBody>
                    <a:bodyPr/>
                    <a:lstStyle/>
                    <a:p>
                      <a:pPr algn="ctr"/>
                      <a:r>
                        <a:rPr lang="fr-FR" sz="1200" dirty="0"/>
                        <a:t>Ajustement affine</a:t>
                      </a:r>
                    </a:p>
                  </a:txBody>
                  <a:tcPr anchor="ctr"/>
                </a:tc>
                <a:tc>
                  <a:txBody>
                    <a:bodyPr/>
                    <a:lstStyle/>
                    <a:p>
                      <a:pPr algn="ctr"/>
                      <a:r>
                        <a:rPr lang="fr-FR" sz="1200" dirty="0"/>
                        <a:t>Moyenne </a:t>
                      </a:r>
                    </a:p>
                    <a:p>
                      <a:pPr algn="ctr"/>
                      <a:r>
                        <a:rPr lang="fr-FR" sz="1200" dirty="0"/>
                        <a:t>Extremum</a:t>
                      </a:r>
                    </a:p>
                  </a:txBody>
                  <a:tcPr anchor="ctr"/>
                </a:tc>
                <a:tc>
                  <a:txBody>
                    <a:bodyPr/>
                    <a:lstStyle/>
                    <a:p>
                      <a:pPr algn="ctr"/>
                      <a:r>
                        <a:rPr lang="fr-FR" sz="1200" dirty="0"/>
                        <a:t>Statistique</a:t>
                      </a:r>
                      <a:r>
                        <a:rPr lang="fr-FR" sz="1200" baseline="0" dirty="0"/>
                        <a:t> descriptive</a:t>
                      </a:r>
                    </a:p>
                    <a:p>
                      <a:pPr algn="ctr"/>
                      <a:r>
                        <a:rPr lang="fr-FR" sz="1200" baseline="0" dirty="0"/>
                        <a:t>Probabilité 2</a:t>
                      </a:r>
                      <a:endParaRPr lang="fr-FR" sz="1200" dirty="0"/>
                    </a:p>
                  </a:txBody>
                  <a:tcPr anchor="ctr"/>
                </a:tc>
                <a:tc vMerge="1">
                  <a:txBody>
                    <a:bodyPr/>
                    <a:lstStyle/>
                    <a:p>
                      <a:endParaRPr lang="fr-FR" dirty="0"/>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19774" y="725993"/>
            <a:ext cx="10572225" cy="505950"/>
          </a:xfrm>
        </p:spPr>
        <p:txBody>
          <a:bodyPr>
            <a:noAutofit/>
          </a:bodyPr>
          <a:lstStyle/>
          <a:p>
            <a:pPr>
              <a:defRPr/>
            </a:pPr>
            <a:r>
              <a:rPr lang="fr-FR" sz="2800" b="1" dirty="0"/>
              <a:t>Contenu des activités en </a:t>
            </a:r>
            <a:r>
              <a:rPr lang="fr-FR" sz="2800" b="1" dirty="0" smtClean="0"/>
              <a:t>2</a:t>
            </a:r>
            <a:r>
              <a:rPr lang="fr-FR" sz="2800" b="1" baseline="30000" dirty="0" smtClean="0"/>
              <a:t>ème</a:t>
            </a:r>
            <a:r>
              <a:rPr lang="fr-FR" sz="2800" b="1" dirty="0" smtClean="0"/>
              <a:t> </a:t>
            </a:r>
            <a:r>
              <a:rPr lang="fr-FR" sz="2800" b="1" dirty="0"/>
              <a:t>année</a:t>
            </a:r>
          </a:p>
        </p:txBody>
      </p:sp>
      <p:graphicFrame>
        <p:nvGraphicFramePr>
          <p:cNvPr id="6" name="Espace réservé du contenu 4"/>
          <p:cNvGraphicFramePr>
            <a:graphicFrameLocks/>
          </p:cNvGraphicFramePr>
          <p:nvPr>
            <p:extLst>
              <p:ext uri="{D42A27DB-BD31-4B8C-83A1-F6EECF244321}">
                <p14:modId xmlns:p14="http://schemas.microsoft.com/office/powerpoint/2010/main" val="3859896023"/>
              </p:ext>
            </p:extLst>
          </p:nvPr>
        </p:nvGraphicFramePr>
        <p:xfrm>
          <a:off x="876298" y="2286000"/>
          <a:ext cx="10845802" cy="3667760"/>
        </p:xfrm>
        <a:graphic>
          <a:graphicData uri="http://schemas.openxmlformats.org/drawingml/2006/table">
            <a:tbl>
              <a:tblPr firstRow="1" bandRow="1">
                <a:tableStyleId>{5C22544A-7EE6-4342-B048-85BDC9FD1C3A}</a:tableStyleId>
              </a:tblPr>
              <a:tblGrid>
                <a:gridCol w="1257302">
                  <a:extLst>
                    <a:ext uri="{9D8B030D-6E8A-4147-A177-3AD203B41FA5}">
                      <a16:colId xmlns:a16="http://schemas.microsoft.com/office/drawing/2014/main" val="20000"/>
                    </a:ext>
                  </a:extLst>
                </a:gridCol>
                <a:gridCol w="2730500">
                  <a:extLst>
                    <a:ext uri="{9D8B030D-6E8A-4147-A177-3AD203B41FA5}">
                      <a16:colId xmlns:a16="http://schemas.microsoft.com/office/drawing/2014/main" val="20001"/>
                    </a:ext>
                  </a:extLst>
                </a:gridCol>
                <a:gridCol w="3886200">
                  <a:extLst>
                    <a:ext uri="{9D8B030D-6E8A-4147-A177-3AD203B41FA5}">
                      <a16:colId xmlns:a16="http://schemas.microsoft.com/office/drawing/2014/main" val="20002"/>
                    </a:ext>
                  </a:extLst>
                </a:gridCol>
                <a:gridCol w="2971800">
                  <a:extLst>
                    <a:ext uri="{9D8B030D-6E8A-4147-A177-3AD203B41FA5}">
                      <a16:colId xmlns:a16="http://schemas.microsoft.com/office/drawing/2014/main" val="20003"/>
                    </a:ext>
                  </a:extLst>
                </a:gridCol>
              </a:tblGrid>
              <a:tr h="370840">
                <a:tc>
                  <a:txBody>
                    <a:bodyPr/>
                    <a:lstStyle/>
                    <a:p>
                      <a:pPr algn="ctr"/>
                      <a:r>
                        <a:rPr lang="fr-FR" sz="1400" dirty="0"/>
                        <a:t>Contexte</a:t>
                      </a:r>
                    </a:p>
                  </a:txBody>
                  <a:tcPr anchor="ctr"/>
                </a:tc>
                <a:tc>
                  <a:txBody>
                    <a:bodyPr/>
                    <a:lstStyle/>
                    <a:p>
                      <a:pPr algn="ctr"/>
                      <a:r>
                        <a:rPr lang="fr-FR" sz="1400" dirty="0"/>
                        <a:t>Déploiement</a:t>
                      </a:r>
                      <a:r>
                        <a:rPr lang="fr-FR" sz="1400" baseline="0" dirty="0"/>
                        <a:t> du wifi </a:t>
                      </a:r>
                      <a:endParaRPr lang="fr-FR" sz="1400" dirty="0"/>
                    </a:p>
                  </a:txBody>
                  <a:tcPr anchor="ctr"/>
                </a:tc>
                <a:tc>
                  <a:txBody>
                    <a:bodyPr/>
                    <a:lstStyle/>
                    <a:p>
                      <a:pPr algn="ctr"/>
                      <a:r>
                        <a:rPr lang="fr-FR" sz="1400" dirty="0"/>
                        <a:t>Simulateur de conduite</a:t>
                      </a:r>
                    </a:p>
                  </a:txBody>
                  <a:tcPr anchor="ctr"/>
                </a:tc>
                <a:tc rowSpan="3">
                  <a:txBody>
                    <a:bodyPr/>
                    <a:lstStyle/>
                    <a:p>
                      <a:pPr algn="ctr"/>
                      <a:r>
                        <a:rPr lang="fr-FR" sz="1400" dirty="0" smtClean="0"/>
                        <a:t>Projet</a:t>
                      </a:r>
                    </a:p>
                    <a:p>
                      <a:pPr algn="ctr"/>
                      <a:r>
                        <a:rPr lang="fr-FR" sz="1400" dirty="0" smtClean="0"/>
                        <a:t> </a:t>
                      </a:r>
                      <a:r>
                        <a:rPr lang="fr-FR" sz="1400" dirty="0"/>
                        <a:t>(150 </a:t>
                      </a:r>
                      <a:r>
                        <a:rPr lang="fr-FR" sz="1400" dirty="0" smtClean="0"/>
                        <a:t>h)</a:t>
                      </a:r>
                      <a:endParaRPr lang="fr-FR" sz="1400" dirty="0"/>
                    </a:p>
                  </a:txBody>
                  <a:tcPr anchor="ctr"/>
                </a:tc>
                <a:extLst>
                  <a:ext uri="{0D108BD9-81ED-4DB2-BD59-A6C34878D82A}">
                    <a16:rowId xmlns:a16="http://schemas.microsoft.com/office/drawing/2014/main" val="10000"/>
                  </a:ext>
                </a:extLst>
              </a:tr>
              <a:tr h="370840">
                <a:tc>
                  <a:txBody>
                    <a:bodyPr/>
                    <a:lstStyle/>
                    <a:p>
                      <a:pPr algn="ctr"/>
                      <a:r>
                        <a:rPr lang="fr-FR" sz="1200" dirty="0"/>
                        <a:t>STI </a:t>
                      </a:r>
                      <a:r>
                        <a:rPr lang="fr-FR" sz="1200" dirty="0" smtClean="0"/>
                        <a:t>opt. </a:t>
                      </a:r>
                      <a:r>
                        <a:rPr lang="fr-FR" sz="1200" dirty="0"/>
                        <a:t>A</a:t>
                      </a:r>
                    </a:p>
                  </a:txBody>
                  <a:tcPr anchor="ctr"/>
                </a:tc>
                <a:tc>
                  <a:txBody>
                    <a:bodyPr/>
                    <a:lstStyle/>
                    <a:p>
                      <a:pPr algn="ctr"/>
                      <a:r>
                        <a:rPr lang="fr-FR" sz="1200" dirty="0"/>
                        <a:t>Objectif : déployer</a:t>
                      </a:r>
                      <a:r>
                        <a:rPr lang="fr-FR" sz="1200" baseline="0" dirty="0"/>
                        <a:t> le wifi sur une zone paramétrée</a:t>
                      </a:r>
                    </a:p>
                    <a:p>
                      <a:pPr algn="ctr"/>
                      <a:endParaRPr lang="fr-FR" sz="1200" dirty="0"/>
                    </a:p>
                    <a:p>
                      <a:pPr algn="ctr">
                        <a:buFont typeface="Arial" pitchFamily="34" charset="0"/>
                        <a:buChar char="•"/>
                      </a:pPr>
                      <a:r>
                        <a:rPr lang="fr-FR" sz="1200" dirty="0" smtClean="0"/>
                        <a:t> Analyser </a:t>
                      </a:r>
                      <a:r>
                        <a:rPr lang="fr-FR" sz="1200" dirty="0"/>
                        <a:t>le cahier des charges</a:t>
                      </a:r>
                      <a:endParaRPr lang="fr-FR" sz="1200" baseline="0" dirty="0"/>
                    </a:p>
                    <a:p>
                      <a:pPr algn="ctr">
                        <a:buFont typeface="Arial" pitchFamily="34" charset="0"/>
                        <a:buChar char="•"/>
                      </a:pPr>
                      <a:r>
                        <a:rPr lang="fr-FR" sz="1200" baseline="0" dirty="0"/>
                        <a:t>Simuler le déploiement sous R</a:t>
                      </a:r>
                      <a:r>
                        <a:rPr lang="fr-FR" sz="1200" dirty="0"/>
                        <a:t>adio Mobile</a:t>
                      </a:r>
                    </a:p>
                    <a:p>
                      <a:pPr algn="ctr">
                        <a:buFont typeface="Arial" pitchFamily="34" charset="0"/>
                        <a:buChar char="•"/>
                      </a:pPr>
                      <a:r>
                        <a:rPr lang="fr-FR" sz="1200" dirty="0" smtClean="0"/>
                        <a:t> Paramétrer</a:t>
                      </a:r>
                      <a:r>
                        <a:rPr lang="fr-FR" sz="1200" baseline="0" dirty="0" smtClean="0"/>
                        <a:t> </a:t>
                      </a:r>
                      <a:r>
                        <a:rPr lang="fr-FR" sz="1200" baseline="0" dirty="0"/>
                        <a:t>le point wifi et les antennes relais</a:t>
                      </a:r>
                    </a:p>
                    <a:p>
                      <a:pPr algn="ctr">
                        <a:buFont typeface="Arial" pitchFamily="34" charset="0"/>
                        <a:buChar char="•"/>
                      </a:pPr>
                      <a:r>
                        <a:rPr lang="fr-FR" sz="1200" baseline="0" dirty="0" smtClean="0"/>
                        <a:t> Autoriser </a:t>
                      </a:r>
                      <a:r>
                        <a:rPr lang="fr-FR" sz="1200" baseline="0" dirty="0"/>
                        <a:t>via un portail captif (Pfsense-radius)</a:t>
                      </a:r>
                      <a:endParaRPr lang="fr-FR" sz="1200" dirty="0"/>
                    </a:p>
                    <a:p>
                      <a:pPr algn="ctr"/>
                      <a:endParaRPr lang="fr-FR" sz="1200" dirty="0"/>
                    </a:p>
                  </a:txBody>
                  <a:tcPr anchor="ctr"/>
                </a:tc>
                <a:tc>
                  <a:txBody>
                    <a:bodyPr/>
                    <a:lstStyle/>
                    <a:p>
                      <a:pPr algn="ctr"/>
                      <a:r>
                        <a:rPr lang="fr-FR" sz="1200" baseline="0" dirty="0"/>
                        <a:t>Asservissement et régulation</a:t>
                      </a:r>
                    </a:p>
                  </a:txBody>
                  <a:tcPr anchor="ctr"/>
                </a:tc>
                <a:tc vMerge="1">
                  <a:txBody>
                    <a:bodyPr/>
                    <a:lstStyle/>
                    <a:p>
                      <a:pPr algn="ctr"/>
                      <a:endParaRPr lang="fr-FR" sz="1200" dirty="0"/>
                    </a:p>
                  </a:txBody>
                  <a:tcPr anchor="ctr"/>
                </a:tc>
                <a:extLst>
                  <a:ext uri="{0D108BD9-81ED-4DB2-BD59-A6C34878D82A}">
                    <a16:rowId xmlns:a16="http://schemas.microsoft.com/office/drawing/2014/main" val="10001"/>
                  </a:ext>
                </a:extLst>
              </a:tr>
              <a:tr h="370840">
                <a:tc>
                  <a:txBody>
                    <a:bodyPr/>
                    <a:lstStyle/>
                    <a:p>
                      <a:pPr algn="ctr"/>
                      <a:r>
                        <a:rPr lang="fr-FR" sz="1200" dirty="0"/>
                        <a:t>Physique</a:t>
                      </a:r>
                    </a:p>
                  </a:txBody>
                  <a:tcPr anchor="ctr"/>
                </a:tc>
                <a:tc>
                  <a:txBody>
                    <a:bodyPr/>
                    <a:lstStyle/>
                    <a:p>
                      <a:pPr algn="ctr"/>
                      <a:r>
                        <a:rPr lang="fr-FR" sz="1200" dirty="0"/>
                        <a:t>Les antennes</a:t>
                      </a:r>
                    </a:p>
                    <a:p>
                      <a:pPr algn="ctr"/>
                      <a:r>
                        <a:rPr lang="fr-FR" sz="1200" dirty="0"/>
                        <a:t>Bilan des liaisons</a:t>
                      </a:r>
                    </a:p>
                    <a:p>
                      <a:pPr algn="ctr"/>
                      <a:r>
                        <a:rPr lang="fr-FR" sz="1200" dirty="0"/>
                        <a:t>Transmission sur fréquence porteuse</a:t>
                      </a:r>
                    </a:p>
                  </a:txBody>
                  <a:tcPr anchor="ctr"/>
                </a:tc>
                <a:tc>
                  <a:txBody>
                    <a:bodyPr/>
                    <a:lstStyle/>
                    <a:p>
                      <a:pPr algn="ctr"/>
                      <a:r>
                        <a:rPr lang="fr-FR" sz="1200" dirty="0"/>
                        <a:t>Analyse qualitative</a:t>
                      </a:r>
                    </a:p>
                    <a:p>
                      <a:pPr algn="ctr"/>
                      <a:r>
                        <a:rPr lang="fr-FR" sz="1200" dirty="0"/>
                        <a:t>Performance d’un système bouclé</a:t>
                      </a:r>
                    </a:p>
                  </a:txBody>
                  <a:tcPr anchor="ctr"/>
                </a:tc>
                <a:tc vMerge="1">
                  <a:txBody>
                    <a:bodyPr/>
                    <a:lstStyle/>
                    <a:p>
                      <a:pPr algn="ctr"/>
                      <a:endParaRPr lang="fr-FR" sz="1200" dirty="0"/>
                    </a:p>
                  </a:txBody>
                  <a:tcPr anchor="ctr"/>
                </a:tc>
                <a:extLst>
                  <a:ext uri="{0D108BD9-81ED-4DB2-BD59-A6C34878D82A}">
                    <a16:rowId xmlns:a16="http://schemas.microsoft.com/office/drawing/2014/main" val="10002"/>
                  </a:ext>
                </a:extLst>
              </a:tr>
              <a:tr h="370840">
                <a:tc>
                  <a:txBody>
                    <a:bodyPr/>
                    <a:lstStyle/>
                    <a:p>
                      <a:pPr algn="ctr"/>
                      <a:r>
                        <a:rPr lang="fr-FR" sz="1200" dirty="0"/>
                        <a:t>Math.</a:t>
                      </a:r>
                    </a:p>
                  </a:txBody>
                  <a:tcPr anchor="ctr"/>
                </a:tc>
                <a:tc>
                  <a:txBody>
                    <a:bodyPr/>
                    <a:lstStyle/>
                    <a:p>
                      <a:pPr algn="ctr"/>
                      <a:r>
                        <a:rPr lang="fr-FR" sz="1200" dirty="0"/>
                        <a:t>Chiffrement</a:t>
                      </a:r>
                    </a:p>
                  </a:txBody>
                  <a:tcPr anchor="ctr"/>
                </a:tc>
                <a:tc>
                  <a:txBody>
                    <a:bodyPr/>
                    <a:lstStyle/>
                    <a:p>
                      <a:pPr algn="ctr"/>
                      <a:r>
                        <a:rPr lang="fr-FR" sz="1200" dirty="0" smtClean="0"/>
                        <a:t>Équation</a:t>
                      </a:r>
                      <a:r>
                        <a:rPr lang="fr-FR" sz="1200" baseline="0" dirty="0" smtClean="0"/>
                        <a:t> </a:t>
                      </a:r>
                      <a:r>
                        <a:rPr lang="fr-FR" sz="1200" baseline="0" dirty="0"/>
                        <a:t>différentielle</a:t>
                      </a:r>
                      <a:endParaRPr lang="fr-FR" sz="1200" dirty="0"/>
                    </a:p>
                  </a:txBody>
                  <a:tcPr anchor="ctr"/>
                </a:tc>
                <a:tc>
                  <a:txBody>
                    <a:bodyPr/>
                    <a:lstStyle/>
                    <a:p>
                      <a:pPr algn="ctr"/>
                      <a:r>
                        <a:rPr lang="fr-FR" sz="1200" baseline="0" dirty="0"/>
                        <a:t>Apports/projet</a:t>
                      </a:r>
                    </a:p>
                  </a:txBody>
                  <a:tcPr anchor="ctr"/>
                </a:tc>
                <a:extLst>
                  <a:ext uri="{0D108BD9-81ED-4DB2-BD59-A6C34878D82A}">
                    <a16:rowId xmlns:a16="http://schemas.microsoft.com/office/drawing/2014/main" val="10003"/>
                  </a:ext>
                </a:extLst>
              </a:tr>
            </a:tbl>
          </a:graphicData>
        </a:graphic>
      </p:graphicFrame>
    </p:spTree>
  </p:cSld>
  <p:clrMapOvr>
    <a:masterClrMapping/>
  </p:clrMapOvr>
</p:sld>
</file>

<file path=ppt/theme/theme1.xml><?xml version="1.0" encoding="utf-8"?>
<a:theme xmlns:a="http://schemas.openxmlformats.org/drawingml/2006/main" name="Brin">
  <a:themeElements>
    <a:clrScheme name="Bri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Brin">
      <a:majorFont>
        <a:latin typeface="Century Gothic"/>
        <a:ea typeface="Arial"/>
        <a:cs typeface="Arial"/>
      </a:majorFont>
      <a:minorFont>
        <a:latin typeface="Century Gothic"/>
        <a:ea typeface="Arial"/>
        <a:cs typeface="Arial"/>
      </a:minorFont>
    </a:fontScheme>
    <a:fmtScheme name="Brin">
      <a:fillStyleLst>
        <a:solidFill>
          <a:schemeClr val="phClr"/>
        </a:solidFill>
        <a:solidFill>
          <a:schemeClr val="phClr">
            <a:tint val="70000"/>
            <a:lumMod val="104000"/>
          </a:schemeClr>
        </a:solidFill>
        <a:gradFill>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90000"/>
                <a:lumMod val="120000"/>
              </a:schemeClr>
            </a:gs>
            <a:gs pos="100000">
              <a:schemeClr val="phClr">
                <a:shade val="98000"/>
                <a:satMod val="120000"/>
                <a:lumMod val="98000"/>
              </a:schemeClr>
            </a:gs>
          </a:gsLst>
          <a:lin ang="5400000" scaled="0"/>
        </a:gradFill>
        <a:gradFill>
          <a:gsLst>
            <a:gs pos="0">
              <a:schemeClr val="phClr">
                <a:tint val="90000"/>
                <a:satMod val="92000"/>
                <a:lumMod val="120000"/>
              </a:schemeClr>
            </a:gs>
            <a:gs pos="100000">
              <a:schemeClr val="phClr">
                <a:shade val="98000"/>
                <a:satMod val="120000"/>
                <a:lumMod val="98000"/>
              </a:schemeClr>
            </a:gs>
          </a:gsLst>
          <a:path path="circle"/>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849</TotalTime>
  <Words>3465</Words>
  <Application>Microsoft Office PowerPoint</Application>
  <DocSecurity>0</DocSecurity>
  <PresentationFormat>Grand écran</PresentationFormat>
  <Paragraphs>528</Paragraphs>
  <Slides>62</Slides>
  <Notes>5</Notes>
  <HiddenSlides>0</HiddenSlides>
  <MMClips>0</MMClips>
  <ScaleCrop>false</ScaleCrop>
  <HeadingPairs>
    <vt:vector size="8" baseType="variant">
      <vt:variant>
        <vt:lpstr>Polices utilisées</vt:lpstr>
      </vt:variant>
      <vt:variant>
        <vt:i4>11</vt:i4>
      </vt:variant>
      <vt:variant>
        <vt:lpstr>Thème</vt:lpstr>
      </vt:variant>
      <vt:variant>
        <vt:i4>1</vt:i4>
      </vt:variant>
      <vt:variant>
        <vt:lpstr>Serveurs OLE incorporés</vt:lpstr>
      </vt:variant>
      <vt:variant>
        <vt:i4>0</vt:i4>
      </vt:variant>
      <vt:variant>
        <vt:lpstr>Titres des diapositives</vt:lpstr>
      </vt:variant>
      <vt:variant>
        <vt:i4>62</vt:i4>
      </vt:variant>
    </vt:vector>
  </HeadingPairs>
  <TitlesOfParts>
    <vt:vector size="74" baseType="lpstr">
      <vt:lpstr>Abyssinica SIL</vt:lpstr>
      <vt:lpstr>Arial</vt:lpstr>
      <vt:lpstr>Calibri</vt:lpstr>
      <vt:lpstr>Cambria Math</vt:lpstr>
      <vt:lpstr>Century Gothic</vt:lpstr>
      <vt:lpstr>Open Sans</vt:lpstr>
      <vt:lpstr>Söhne</vt:lpstr>
      <vt:lpstr>Tahoma</vt:lpstr>
      <vt:lpstr>Times New Roman</vt:lpstr>
      <vt:lpstr>Wingdings</vt:lpstr>
      <vt:lpstr>Wingdings 3</vt:lpstr>
      <vt:lpstr>Brin</vt:lpstr>
      <vt:lpstr>BTS CIEL</vt:lpstr>
      <vt:lpstr>Introduction</vt:lpstr>
      <vt:lpstr>Démarche pédagogique </vt:lpstr>
      <vt:lpstr>Contenu pédagogique (référentiel) </vt:lpstr>
      <vt:lpstr>Exemple C04 : Analyser un système informatique</vt:lpstr>
      <vt:lpstr>Supports de formation mobilisés</vt:lpstr>
      <vt:lpstr>Planification des activités sur le cycle de BTS</vt:lpstr>
      <vt:lpstr>Contenu des activités en 1ère année</vt:lpstr>
      <vt:lpstr>Contenu des activités en 2ème année</vt:lpstr>
      <vt:lpstr>Gestion d’un système industriel : les autoclaves</vt:lpstr>
      <vt:lpstr>Contexte de l’activité</vt:lpstr>
      <vt:lpstr>Contenu de l’activité</vt:lpstr>
      <vt:lpstr>Atelier 1 : analyse du système industriel - étude du système de gestion des données</vt:lpstr>
      <vt:lpstr>Atelier 1 : analyse du système industriel - étude du système de gestion des données</vt:lpstr>
      <vt:lpstr>Atelier 1 : analyse du système industriel - étude du système de gestion des données</vt:lpstr>
      <vt:lpstr>Atelier 2 : étude et mesurage sur le système didactique </vt:lpstr>
      <vt:lpstr>Atelier 2 : étude et mesurage sur le système didactique </vt:lpstr>
      <vt:lpstr>Présentation PowerPoint</vt:lpstr>
      <vt:lpstr>Présentation PowerPoint</vt:lpstr>
      <vt:lpstr>Présentation PowerPoint</vt:lpstr>
      <vt:lpstr>Présentation PowerPoint</vt:lpstr>
      <vt:lpstr>Présentation PowerPoint</vt:lpstr>
      <vt:lpstr>Physique : étude de la chaîne de mesure</vt:lpstr>
      <vt:lpstr>Physique : étude de la chaîne de mesure</vt:lpstr>
      <vt:lpstr>Physique : étude de la chaîne de mesure</vt:lpstr>
      <vt:lpstr>Physique : étude de la chaîne de mesure</vt:lpstr>
      <vt:lpstr>Physique : étude de la chaîne de mesure</vt:lpstr>
      <vt:lpstr>Exploitation en mathématiques des données </vt:lpstr>
      <vt:lpstr>Méthode des points extrêmes</vt:lpstr>
      <vt:lpstr>Méthode des points moyens</vt:lpstr>
      <vt:lpstr>Méthode des moindres carrés</vt:lpstr>
      <vt:lpstr>Gestion nomade d’un bassin d’ornement </vt:lpstr>
      <vt:lpstr>Chambre de filtration biologique communicante</vt:lpstr>
      <vt:lpstr>Attendus du système </vt:lpstr>
      <vt:lpstr>Synoptique du système</vt:lpstr>
      <vt:lpstr>DCU</vt:lpstr>
      <vt:lpstr>Diagramme des exigences</vt:lpstr>
      <vt:lpstr>Diagramme des exigences</vt:lpstr>
      <vt:lpstr>Organisation pédagogique</vt:lpstr>
      <vt:lpstr>Description de la séquence (durée 7 semaines)</vt:lpstr>
      <vt:lpstr>Description de la séquence (durée 7 semaines)</vt:lpstr>
      <vt:lpstr>Activité : mise en œuvre et conditionnement des signaux issus du capteur de luminosité (Thèmes n°1,2)</vt:lpstr>
      <vt:lpstr>Activité : mise en œuvre et conditionnement des signaux issus du capteur de luminosité (Thèmes n°1,2)</vt:lpstr>
      <vt:lpstr>Activité : mise en œuvre et conditionnement des signaux issus du capteur de luminosité (Thèmes n°1,2)</vt:lpstr>
      <vt:lpstr>Activité : mise en œuvre et conditionnement des signaux issus du capteur de luminosité (Thèmes n°1,2)</vt:lpstr>
      <vt:lpstr>Activité : mise en œuvre et conditionnement des signaux issus du capteur de pH (Thèmes n°1,2)</vt:lpstr>
      <vt:lpstr>Activité : mise en œuvre et conditionnement des signaux issus du capteur de pH (Thèmes n°1,2)</vt:lpstr>
      <vt:lpstr>Activité : mise en œuvre et conditionnement des signaux issus du capteur de pH (Thèmes n°1,2)</vt:lpstr>
      <vt:lpstr>Présentation PowerPoint</vt:lpstr>
      <vt:lpstr>Écarter les valeurs de mesure aberrantes Programme Mathématiques (statistique descriptive, statistique inférentielle, probabilités 2) : valeur médiane, écart-type, variance…      </vt:lpstr>
      <vt:lpstr>Écarter les valeurs de mesure aberrantes Exemple : méthode de la moyenne et de l’écart-type  Notions de Mathématiques (statistiques descriptives, probabilité 2) : loi normale, valeur médiane, écart-type, variance, intervalle de confiance…     </vt:lpstr>
      <vt:lpstr>Écarter les valeurs de mesure aberrantes</vt:lpstr>
      <vt:lpstr>Écarter les valeurs de mesure aberrantes </vt:lpstr>
      <vt:lpstr>Écarter les valeurs de mesure aberrantes </vt:lpstr>
      <vt:lpstr>Écarter les valeurs de mesure aberrantes </vt:lpstr>
      <vt:lpstr>Mise en œuvre du BROKER MQTT Mosquitto</vt:lpstr>
      <vt:lpstr>Mise en œuvre du BROKER MQTT Mosquitto</vt:lpstr>
      <vt:lpstr>Sécurité et qualité de service (QoS) du protocole MQTT</vt:lpstr>
      <vt:lpstr>Mise en œuvre de Node-RED pour réaliser le DashBoard</vt:lpstr>
      <vt:lpstr>Intégration des 4 tâches de l’activité sur le DashBoard</vt:lpstr>
      <vt:lpstr>Synthèse et structuration des connaissances</vt:lpstr>
      <vt:lpstr>Présentation PowerPoint</vt:lpstr>
    </vt:vector>
  </TitlesOfParts>
  <Company>Académie de Lille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BTS CIEL</dc:title>
  <dc:creator>Fabrice Rose</dc:creator>
  <cp:lastModifiedBy>Fabrice Rose</cp:lastModifiedBy>
  <cp:revision>364</cp:revision>
  <dcterms:created xsi:type="dcterms:W3CDTF">2020-10-20T02:30:57Z</dcterms:created>
  <dcterms:modified xsi:type="dcterms:W3CDTF">2024-02-26T14:41:06Z</dcterms:modified>
  <dc:identifier/>
  <dc:language/>
  <cp:version/>
</cp:coreProperties>
</file>