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69" r:id="rId2"/>
    <p:sldId id="280" r:id="rId3"/>
    <p:sldId id="284" r:id="rId4"/>
    <p:sldId id="285" r:id="rId5"/>
    <p:sldId id="286" r:id="rId6"/>
    <p:sldId id="282" r:id="rId7"/>
    <p:sldId id="283" r:id="rId8"/>
    <p:sldId id="287" r:id="rId9"/>
    <p:sldId id="288" r:id="rId10"/>
    <p:sldId id="289" r:id="rId11"/>
    <p:sldId id="29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27127F-CEE8-4CA0-90D7-099018EEE5D1}" v="1" dt="2020-10-21T08:15:45.23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85949" autoAdjust="0"/>
  </p:normalViewPr>
  <p:slideViewPr>
    <p:cSldViewPr snapToGrid="0">
      <p:cViewPr varScale="1">
        <p:scale>
          <a:sx n="66" d="100"/>
          <a:sy n="66" d="100"/>
        </p:scale>
        <p:origin x="60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E9E75-10AD-43B5-ABC4-6C8B30D4BD71}" type="datetimeFigureOut">
              <a:rPr lang="fr-FR" smtClean="0"/>
              <a:t>26/02/2024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AE5035-B166-4B0D-A587-4618D6438EC7}" type="slidenum">
              <a:rPr lang="fr-FR" smtClean="0"/>
              <a:t>‹N°›</a:t>
            </a:fld>
            <a:endParaRPr lang="fr-FR"/>
          </a:p>
        </p:txBody>
      </p:sp>
    </p:spTree>
    <p:extLst>
      <p:ext uri="{BB962C8B-B14F-4D97-AF65-F5344CB8AC3E}">
        <p14:creationId xmlns:p14="http://schemas.microsoft.com/office/powerpoint/2010/main" val="163964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1</a:t>
            </a:fld>
            <a:endParaRPr lang="fr-FR"/>
          </a:p>
        </p:txBody>
      </p:sp>
    </p:spTree>
    <p:extLst>
      <p:ext uri="{BB962C8B-B14F-4D97-AF65-F5344CB8AC3E}">
        <p14:creationId xmlns:p14="http://schemas.microsoft.com/office/powerpoint/2010/main" val="872330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10</a:t>
            </a:fld>
            <a:endParaRPr lang="fr-FR"/>
          </a:p>
        </p:txBody>
      </p:sp>
    </p:spTree>
    <p:extLst>
      <p:ext uri="{BB962C8B-B14F-4D97-AF65-F5344CB8AC3E}">
        <p14:creationId xmlns:p14="http://schemas.microsoft.com/office/powerpoint/2010/main" val="4254457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11</a:t>
            </a:fld>
            <a:endParaRPr lang="fr-FR"/>
          </a:p>
        </p:txBody>
      </p:sp>
    </p:spTree>
    <p:extLst>
      <p:ext uri="{BB962C8B-B14F-4D97-AF65-F5344CB8AC3E}">
        <p14:creationId xmlns:p14="http://schemas.microsoft.com/office/powerpoint/2010/main" val="2777018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2</a:t>
            </a:fld>
            <a:endParaRPr lang="fr-FR"/>
          </a:p>
        </p:txBody>
      </p:sp>
    </p:spTree>
    <p:extLst>
      <p:ext uri="{BB962C8B-B14F-4D97-AF65-F5344CB8AC3E}">
        <p14:creationId xmlns:p14="http://schemas.microsoft.com/office/powerpoint/2010/main" val="238293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3</a:t>
            </a:fld>
            <a:endParaRPr lang="fr-FR"/>
          </a:p>
        </p:txBody>
      </p:sp>
    </p:spTree>
    <p:extLst>
      <p:ext uri="{BB962C8B-B14F-4D97-AF65-F5344CB8AC3E}">
        <p14:creationId xmlns:p14="http://schemas.microsoft.com/office/powerpoint/2010/main" val="4196422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4</a:t>
            </a:fld>
            <a:endParaRPr lang="fr-FR"/>
          </a:p>
        </p:txBody>
      </p:sp>
    </p:spTree>
    <p:extLst>
      <p:ext uri="{BB962C8B-B14F-4D97-AF65-F5344CB8AC3E}">
        <p14:creationId xmlns:p14="http://schemas.microsoft.com/office/powerpoint/2010/main" val="355971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5</a:t>
            </a:fld>
            <a:endParaRPr lang="fr-FR"/>
          </a:p>
        </p:txBody>
      </p:sp>
    </p:spTree>
    <p:extLst>
      <p:ext uri="{BB962C8B-B14F-4D97-AF65-F5344CB8AC3E}">
        <p14:creationId xmlns:p14="http://schemas.microsoft.com/office/powerpoint/2010/main" val="153766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6</a:t>
            </a:fld>
            <a:endParaRPr lang="fr-FR"/>
          </a:p>
        </p:txBody>
      </p:sp>
    </p:spTree>
    <p:extLst>
      <p:ext uri="{BB962C8B-B14F-4D97-AF65-F5344CB8AC3E}">
        <p14:creationId xmlns:p14="http://schemas.microsoft.com/office/powerpoint/2010/main" val="2204803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7</a:t>
            </a:fld>
            <a:endParaRPr lang="fr-FR"/>
          </a:p>
        </p:txBody>
      </p:sp>
    </p:spTree>
    <p:extLst>
      <p:ext uri="{BB962C8B-B14F-4D97-AF65-F5344CB8AC3E}">
        <p14:creationId xmlns:p14="http://schemas.microsoft.com/office/powerpoint/2010/main" val="2769487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8</a:t>
            </a:fld>
            <a:endParaRPr lang="fr-FR"/>
          </a:p>
        </p:txBody>
      </p:sp>
    </p:spTree>
    <p:extLst>
      <p:ext uri="{BB962C8B-B14F-4D97-AF65-F5344CB8AC3E}">
        <p14:creationId xmlns:p14="http://schemas.microsoft.com/office/powerpoint/2010/main" val="476795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9</a:t>
            </a:fld>
            <a:endParaRPr lang="fr-FR"/>
          </a:p>
        </p:txBody>
      </p:sp>
    </p:spTree>
    <p:extLst>
      <p:ext uri="{BB962C8B-B14F-4D97-AF65-F5344CB8AC3E}">
        <p14:creationId xmlns:p14="http://schemas.microsoft.com/office/powerpoint/2010/main" val="250731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191587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43766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5698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853932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5912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448935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100334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16465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103874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973751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1003654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D8BEE5B-90BA-4F65-BD96-5524567A93D0}" type="datetimeFigureOut">
              <a:rPr lang="fr-FR" smtClean="0"/>
              <a:t>26/02/2024</a:t>
            </a:fld>
            <a:endParaRPr lang="fr-FR"/>
          </a:p>
        </p:txBody>
      </p:sp>
      <p:sp>
        <p:nvSpPr>
          <p:cNvPr id="8" name="Footer Placeholder 7"/>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45227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D8BEE5B-90BA-4F65-BD96-5524567A93D0}" type="datetimeFigureOut">
              <a:rPr lang="fr-FR" smtClean="0"/>
              <a:t>26/02/2024</a:t>
            </a:fld>
            <a:endParaRPr lang="fr-FR"/>
          </a:p>
        </p:txBody>
      </p:sp>
      <p:sp>
        <p:nvSpPr>
          <p:cNvPr id="4" name="Footer Placeholder 3"/>
          <p:cNvSpPr>
            <a:spLocks noGrp="1"/>
          </p:cNvSpPr>
          <p:nvPr>
            <p:ph type="ftr" sz="quarter" idx="11"/>
          </p:nvPr>
        </p:nvSpPr>
        <p:spPr/>
        <p:txBody>
          <a:bodyPr/>
          <a:lstStyle/>
          <a:p>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568934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BEE5B-90BA-4F65-BD96-5524567A93D0}" type="datetimeFigureOut">
              <a:rPr lang="fr-FR" smtClean="0"/>
              <a:t>26/02/2024</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97504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008455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898177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D8BEE5B-90BA-4F65-BD96-5524567A93D0}" type="datetimeFigureOut">
              <a:rPr lang="fr-FR" smtClean="0"/>
              <a:t>26/02/2024</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3DAFDF2-11D8-4CC7-ABA5-CC29751A887B}" type="slidenum">
              <a:rPr lang="fr-FR" smtClean="0"/>
              <a:t>‹N°›</a:t>
            </a:fld>
            <a:endParaRPr lang="fr-FR"/>
          </a:p>
        </p:txBody>
      </p:sp>
    </p:spTree>
    <p:extLst>
      <p:ext uri="{BB962C8B-B14F-4D97-AF65-F5344CB8AC3E}">
        <p14:creationId xmlns:p14="http://schemas.microsoft.com/office/powerpoint/2010/main" val="2901345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34F9472-3C6B-49BE-8186-DE5F7EAFAEBC}"/>
              </a:ext>
            </a:extLst>
          </p:cNvPr>
          <p:cNvPicPr>
            <a:picLocks noChangeAspect="1"/>
          </p:cNvPicPr>
          <p:nvPr/>
        </p:nvPicPr>
        <p:blipFill>
          <a:blip r:embed="rId3"/>
          <a:stretch>
            <a:fillRect/>
          </a:stretch>
        </p:blipFill>
        <p:spPr>
          <a:xfrm>
            <a:off x="790091" y="164987"/>
            <a:ext cx="1149545" cy="1149545"/>
          </a:xfrm>
          <a:prstGeom prst="rect">
            <a:avLst/>
          </a:prstGeom>
        </p:spPr>
      </p:pic>
      <p:sp>
        <p:nvSpPr>
          <p:cNvPr id="3" name="ZoneTexte 2"/>
          <p:cNvSpPr txBox="1"/>
          <p:nvPr/>
        </p:nvSpPr>
        <p:spPr>
          <a:xfrm>
            <a:off x="1760220" y="2364207"/>
            <a:ext cx="10431780" cy="461665"/>
          </a:xfrm>
          <a:prstGeom prst="rect">
            <a:avLst/>
          </a:prstGeom>
          <a:noFill/>
        </p:spPr>
        <p:txBody>
          <a:bodyPr wrap="square" rtlCol="0">
            <a:spAutoFit/>
          </a:bodyPr>
          <a:lstStyle/>
          <a:p>
            <a:r>
              <a:rPr lang="fr-FR" sz="2400" b="1" dirty="0" smtClean="0"/>
              <a:t>CADRE INSTITUTIONNEL</a:t>
            </a:r>
            <a:endParaRPr lang="fr-FR" sz="2400" b="1" dirty="0"/>
          </a:p>
        </p:txBody>
      </p:sp>
      <p:sp>
        <p:nvSpPr>
          <p:cNvPr id="7" name="ZoneTexte 6"/>
          <p:cNvSpPr txBox="1"/>
          <p:nvPr/>
        </p:nvSpPr>
        <p:spPr>
          <a:xfrm>
            <a:off x="180109" y="6483927"/>
            <a:ext cx="5717771" cy="369332"/>
          </a:xfrm>
          <a:prstGeom prst="rect">
            <a:avLst/>
          </a:prstGeom>
          <a:noFill/>
        </p:spPr>
        <p:txBody>
          <a:bodyPr wrap="square" rtlCol="0">
            <a:spAutoFit/>
          </a:bodyPr>
          <a:lstStyle/>
          <a:p>
            <a:r>
              <a:rPr lang="fr-FR" b="1" dirty="0" smtClean="0"/>
              <a:t>Séminaire académique 20 février 2024</a:t>
            </a:r>
            <a:endParaRPr lang="fr-FR" b="1" dirty="0"/>
          </a:p>
        </p:txBody>
      </p:sp>
      <p:sp>
        <p:nvSpPr>
          <p:cNvPr id="8" name="Titre 7"/>
          <p:cNvSpPr>
            <a:spLocks noGrp="1"/>
          </p:cNvSpPr>
          <p:nvPr>
            <p:ph type="ctrTitle"/>
          </p:nvPr>
        </p:nvSpPr>
        <p:spPr>
          <a:xfrm>
            <a:off x="1760220" y="1314532"/>
            <a:ext cx="10431780" cy="872836"/>
          </a:xfrm>
        </p:spPr>
        <p:txBody>
          <a:bodyPr>
            <a:normAutofit/>
          </a:bodyPr>
          <a:lstStyle/>
          <a:p>
            <a:r>
              <a:rPr lang="fr-FR" sz="4800" b="1" dirty="0" smtClean="0">
                <a:solidFill>
                  <a:schemeClr val="bg2">
                    <a:lumMod val="75000"/>
                  </a:schemeClr>
                </a:solidFill>
                <a:effectLst>
                  <a:outerShdw blurRad="38100" dist="38100" dir="2700000" algn="tl">
                    <a:srgbClr val="000000">
                      <a:alpha val="43137"/>
                    </a:srgbClr>
                  </a:outerShdw>
                </a:effectLst>
              </a:rPr>
              <a:t>BTS CIEL</a:t>
            </a:r>
            <a:endParaRPr lang="fr-FR" sz="4800" b="1" dirty="0">
              <a:solidFill>
                <a:schemeClr val="bg2">
                  <a:lumMod val="75000"/>
                </a:schemeClr>
              </a:solidFill>
              <a:effectLst>
                <a:outerShdw blurRad="38100" dist="38100" dir="2700000" algn="tl">
                  <a:srgbClr val="000000">
                    <a:alpha val="43137"/>
                  </a:srgbClr>
                </a:outerShdw>
              </a:effectLst>
            </a:endParaRP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880" y="3058983"/>
            <a:ext cx="6294120" cy="3796192"/>
          </a:xfrm>
          <a:prstGeom prst="rect">
            <a:avLst/>
          </a:prstGeom>
          <a:ln>
            <a:solidFill>
              <a:schemeClr val="bg2">
                <a:lumMod val="90000"/>
                <a:alpha val="80000"/>
              </a:schemeClr>
            </a:solidFill>
          </a:ln>
          <a:effectLst>
            <a:softEdge rad="0"/>
          </a:effectLst>
        </p:spPr>
      </p:pic>
    </p:spTree>
    <p:extLst>
      <p:ext uri="{BB962C8B-B14F-4D97-AF65-F5344CB8AC3E}">
        <p14:creationId xmlns:p14="http://schemas.microsoft.com/office/powerpoint/2010/main" val="4003468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80674" y="544099"/>
            <a:ext cx="10411327" cy="909315"/>
          </a:xfrm>
        </p:spPr>
        <p:txBody>
          <a:bodyPr>
            <a:noAutofit/>
          </a:bodyPr>
          <a:lstStyle/>
          <a:p>
            <a:r>
              <a:rPr lang="fr-FR" sz="2800" b="1" dirty="0"/>
              <a:t>Cadre institutionnel, </a:t>
            </a:r>
            <a:r>
              <a:rPr lang="fr-FR" sz="2800" b="1" dirty="0" smtClean="0"/>
              <a:t>à titre d’exemple, compétence professionnelle C09 ER</a:t>
            </a:r>
            <a:endParaRPr lang="fr-FR" sz="2800" b="1" dirty="0"/>
          </a:p>
        </p:txBody>
      </p:sp>
      <p:pic>
        <p:nvPicPr>
          <p:cNvPr id="2" name="Image 1"/>
          <p:cNvPicPr>
            <a:picLocks noChangeAspect="1"/>
          </p:cNvPicPr>
          <p:nvPr/>
        </p:nvPicPr>
        <p:blipFill>
          <a:blip r:embed="rId3"/>
          <a:stretch>
            <a:fillRect/>
          </a:stretch>
        </p:blipFill>
        <p:spPr>
          <a:xfrm>
            <a:off x="3932634" y="1971375"/>
            <a:ext cx="5423122" cy="4804376"/>
          </a:xfrm>
          <a:prstGeom prst="rect">
            <a:avLst/>
          </a:prstGeom>
        </p:spPr>
      </p:pic>
    </p:spTree>
    <p:extLst>
      <p:ext uri="{BB962C8B-B14F-4D97-AF65-F5344CB8AC3E}">
        <p14:creationId xmlns:p14="http://schemas.microsoft.com/office/powerpoint/2010/main" val="2072120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80674" y="544099"/>
            <a:ext cx="10411327" cy="909315"/>
          </a:xfrm>
        </p:spPr>
        <p:txBody>
          <a:bodyPr>
            <a:normAutofit/>
          </a:bodyPr>
          <a:lstStyle/>
          <a:p>
            <a:r>
              <a:rPr lang="fr-FR" sz="2800" b="1" dirty="0" smtClean="0"/>
              <a:t>Approche </a:t>
            </a:r>
            <a:r>
              <a:rPr lang="fr-FR" sz="2800" b="1" dirty="0" smtClean="0"/>
              <a:t>pluridisciplinaire : M-P-STI</a:t>
            </a:r>
            <a:endParaRPr lang="fr-FR" sz="2800" b="1" dirty="0"/>
          </a:p>
        </p:txBody>
      </p:sp>
      <p:pic>
        <p:nvPicPr>
          <p:cNvPr id="4" name="Image 3"/>
          <p:cNvPicPr>
            <a:picLocks noChangeAspect="1"/>
          </p:cNvPicPr>
          <p:nvPr/>
        </p:nvPicPr>
        <p:blipFill>
          <a:blip r:embed="rId3"/>
          <a:stretch>
            <a:fillRect/>
          </a:stretch>
        </p:blipFill>
        <p:spPr>
          <a:xfrm>
            <a:off x="2176798" y="2055933"/>
            <a:ext cx="8391342" cy="3584472"/>
          </a:xfrm>
          <a:prstGeom prst="rect">
            <a:avLst/>
          </a:prstGeom>
        </p:spPr>
      </p:pic>
    </p:spTree>
    <p:extLst>
      <p:ext uri="{BB962C8B-B14F-4D97-AF65-F5344CB8AC3E}">
        <p14:creationId xmlns:p14="http://schemas.microsoft.com/office/powerpoint/2010/main" val="799596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68404" y="1268730"/>
            <a:ext cx="10799545" cy="5589269"/>
          </a:xfrm>
        </p:spPr>
        <p:txBody>
          <a:bodyPr>
            <a:normAutofit/>
          </a:bodyPr>
          <a:lstStyle/>
          <a:p>
            <a:pPr marL="0" indent="0" algn="just">
              <a:lnSpc>
                <a:spcPct val="150000"/>
              </a:lnSpc>
              <a:buNone/>
            </a:pPr>
            <a:r>
              <a:rPr lang="fr-FR" dirty="0"/>
              <a:t>La co-intervention des mathématiques avec un enseignement professionnel vise à rapprocher les deux disciplines. Elle permet en particulier de concrétiser les notions mathématiques enseignées, d’en montrer l’usage et l’utilité dans des situations professionnelles et d’expliciter le sens et la cohérence de ces enseignements. Si la co-intervention donne l’occasion de travailler les automatismes de calcul utilisés dans les disciplines physiques et technologiques : conversions d’unités, application et inversion de formules, explicitation d’une grandeur inconnue dans une formule, proportionnalité, équations de droites, représentation graphique de données chiffrées… elle présuppose avant tout </a:t>
            </a:r>
            <a:r>
              <a:rPr lang="fr-FR" b="1" dirty="0"/>
              <a:t>un projet d’enseignement élaboré en commun</a:t>
            </a:r>
            <a:r>
              <a:rPr lang="fr-FR" dirty="0"/>
              <a:t>, qui respecte la progression de chacune des disciplines, dans une approche de pluri-disciplinarité.</a:t>
            </a:r>
          </a:p>
          <a:p>
            <a:pPr marL="0" indent="0" algn="just">
              <a:buNone/>
            </a:pPr>
            <a:endParaRPr lang="fr-FR" dirty="0" smtClean="0"/>
          </a:p>
        </p:txBody>
      </p:sp>
      <p:sp>
        <p:nvSpPr>
          <p:cNvPr id="3" name="Titre 2"/>
          <p:cNvSpPr>
            <a:spLocks noGrp="1"/>
          </p:cNvSpPr>
          <p:nvPr>
            <p:ph type="title"/>
          </p:nvPr>
        </p:nvSpPr>
        <p:spPr>
          <a:xfrm>
            <a:off x="1761423" y="544100"/>
            <a:ext cx="10430578" cy="724630"/>
          </a:xfrm>
        </p:spPr>
        <p:txBody>
          <a:bodyPr>
            <a:normAutofit/>
          </a:bodyPr>
          <a:lstStyle/>
          <a:p>
            <a:r>
              <a:rPr lang="fr-FR" sz="2800" b="1" dirty="0" smtClean="0"/>
              <a:t>Cadre institutionnel, référentiel du BTS CIEL</a:t>
            </a:r>
            <a:endParaRPr lang="fr-FR" sz="2800" b="1" dirty="0"/>
          </a:p>
        </p:txBody>
      </p:sp>
    </p:spTree>
    <p:extLst>
      <p:ext uri="{BB962C8B-B14F-4D97-AF65-F5344CB8AC3E}">
        <p14:creationId xmlns:p14="http://schemas.microsoft.com/office/powerpoint/2010/main" val="324496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49154" y="1268731"/>
            <a:ext cx="10828421" cy="5589270"/>
          </a:xfrm>
        </p:spPr>
        <p:txBody>
          <a:bodyPr>
            <a:normAutofit/>
          </a:bodyPr>
          <a:lstStyle/>
          <a:p>
            <a:pPr marL="0" indent="0">
              <a:buNone/>
            </a:pPr>
            <a:r>
              <a:rPr lang="fr-FR" dirty="0"/>
              <a:t>Dans le cadre de la co-intervention, les notions suivantes pourront être présentées selon les besoins de formation </a:t>
            </a:r>
            <a:r>
              <a:rPr lang="fr-FR" dirty="0" smtClean="0"/>
              <a:t>:</a:t>
            </a:r>
            <a:r>
              <a:rPr lang="fr-FR" dirty="0"/>
              <a:t> </a:t>
            </a:r>
          </a:p>
          <a:p>
            <a:pPr lvl="1"/>
            <a:r>
              <a:rPr lang="fr-FR" sz="1800" i="1" dirty="0"/>
              <a:t>Fonctions d’une variable réelle et modélisation du signal</a:t>
            </a:r>
            <a:endParaRPr lang="fr-FR" sz="1800" dirty="0"/>
          </a:p>
          <a:p>
            <a:pPr lvl="1"/>
            <a:r>
              <a:rPr lang="fr-FR" sz="1800" i="1" dirty="0"/>
              <a:t>Calcul intégral </a:t>
            </a:r>
            <a:r>
              <a:rPr lang="fr-FR" sz="1800" dirty="0"/>
              <a:t>à l’exception de la formule d’intégration par parties</a:t>
            </a:r>
          </a:p>
          <a:p>
            <a:pPr lvl="1"/>
            <a:r>
              <a:rPr lang="fr-FR" sz="1800" i="1" dirty="0"/>
              <a:t>Équations différentielles</a:t>
            </a:r>
            <a:r>
              <a:rPr lang="fr-FR" sz="1800" dirty="0"/>
              <a:t>, à l’exception des paragraphes « nombres complexes » et « équations linéaires du second ordre à coefficients réels constants »</a:t>
            </a:r>
          </a:p>
          <a:p>
            <a:pPr lvl="1"/>
            <a:r>
              <a:rPr lang="fr-FR" sz="1800" i="1" dirty="0"/>
              <a:t>Statistique descriptive</a:t>
            </a:r>
            <a:endParaRPr lang="fr-FR" sz="1800" dirty="0"/>
          </a:p>
          <a:p>
            <a:pPr lvl="1"/>
            <a:r>
              <a:rPr lang="fr-FR" sz="1800" i="1" dirty="0"/>
              <a:t>Probabilités 1</a:t>
            </a:r>
            <a:endParaRPr lang="fr-FR" sz="1800" dirty="0"/>
          </a:p>
          <a:p>
            <a:pPr lvl="1"/>
            <a:r>
              <a:rPr lang="fr-FR" sz="1800" i="1" dirty="0"/>
              <a:t>Probabilités 2</a:t>
            </a:r>
            <a:endParaRPr lang="fr-FR" sz="1800" dirty="0"/>
          </a:p>
          <a:p>
            <a:pPr lvl="1"/>
            <a:r>
              <a:rPr lang="fr-FR" sz="1800" i="1" dirty="0"/>
              <a:t>Nombres complexes</a:t>
            </a:r>
            <a:endParaRPr lang="fr-FR" sz="1800" dirty="0"/>
          </a:p>
          <a:p>
            <a:pPr lvl="1"/>
            <a:r>
              <a:rPr lang="fr-FR" sz="1800" i="1" dirty="0"/>
              <a:t>Transformée de Fourier discrète</a:t>
            </a:r>
            <a:endParaRPr lang="fr-FR" sz="1800" dirty="0"/>
          </a:p>
          <a:p>
            <a:pPr lvl="1"/>
            <a:r>
              <a:rPr lang="fr-FR" sz="1800" i="1" dirty="0"/>
              <a:t>Transformation en z</a:t>
            </a:r>
            <a:endParaRPr lang="fr-FR" sz="1800" dirty="0"/>
          </a:p>
          <a:p>
            <a:pPr lvl="1"/>
            <a:r>
              <a:rPr lang="fr-FR" sz="1800" i="1" dirty="0"/>
              <a:t>Calcul matriciel</a:t>
            </a:r>
            <a:endParaRPr lang="fr-FR" sz="1800" dirty="0"/>
          </a:p>
          <a:p>
            <a:pPr lvl="1"/>
            <a:r>
              <a:rPr lang="fr-FR" sz="1800" i="1" dirty="0" smtClean="0"/>
              <a:t>Logiciels </a:t>
            </a:r>
            <a:r>
              <a:rPr lang="fr-FR" sz="1800" i="1" dirty="0"/>
              <a:t>de traitement de données (R, Python, etc.)</a:t>
            </a:r>
            <a:endParaRPr lang="fr-FR" sz="1800" dirty="0"/>
          </a:p>
          <a:p>
            <a:pPr marL="0" indent="0" algn="just">
              <a:buNone/>
            </a:pPr>
            <a:endParaRPr lang="fr-FR" dirty="0" smtClean="0"/>
          </a:p>
        </p:txBody>
      </p:sp>
      <p:sp>
        <p:nvSpPr>
          <p:cNvPr id="3" name="Titre 2"/>
          <p:cNvSpPr>
            <a:spLocks noGrp="1"/>
          </p:cNvSpPr>
          <p:nvPr>
            <p:ph type="title"/>
          </p:nvPr>
        </p:nvSpPr>
        <p:spPr>
          <a:xfrm>
            <a:off x="1780674" y="544100"/>
            <a:ext cx="10411327" cy="724630"/>
          </a:xfrm>
        </p:spPr>
        <p:txBody>
          <a:bodyPr>
            <a:normAutofit/>
          </a:bodyPr>
          <a:lstStyle/>
          <a:p>
            <a:r>
              <a:rPr lang="fr-FR" sz="2800" b="1" dirty="0" smtClean="0"/>
              <a:t>Cadre institutionnel, référentiel du BTS CIEL</a:t>
            </a:r>
            <a:endParaRPr lang="fr-FR" sz="2800" b="1" dirty="0"/>
          </a:p>
        </p:txBody>
      </p:sp>
    </p:spTree>
    <p:extLst>
      <p:ext uri="{BB962C8B-B14F-4D97-AF65-F5344CB8AC3E}">
        <p14:creationId xmlns:p14="http://schemas.microsoft.com/office/powerpoint/2010/main" val="3787348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49154" y="1268731"/>
            <a:ext cx="10828421" cy="5589270"/>
          </a:xfrm>
        </p:spPr>
        <p:txBody>
          <a:bodyPr>
            <a:normAutofit/>
          </a:bodyPr>
          <a:lstStyle/>
          <a:p>
            <a:pPr marL="0" indent="0">
              <a:lnSpc>
                <a:spcPct val="150000"/>
              </a:lnSpc>
              <a:buNone/>
            </a:pPr>
            <a:r>
              <a:rPr lang="fr-FR" dirty="0"/>
              <a:t>Les notions étudiées en co-intervention pourront faire l’objet d’un approfondissement durant les heures d’accompagnement personnalisé (AP) dans le cadre de la poursuite d’études. On se basera sur les choix d’orientation des étudiants pour traiter ce qui est pertinent et utile. Cet approfondissement ne fait pas l’objet d’une évaluation.</a:t>
            </a:r>
          </a:p>
          <a:p>
            <a:pPr marL="0" indent="0" algn="just">
              <a:lnSpc>
                <a:spcPct val="150000"/>
              </a:lnSpc>
              <a:buNone/>
            </a:pPr>
            <a:endParaRPr lang="fr-FR" dirty="0" smtClean="0"/>
          </a:p>
        </p:txBody>
      </p:sp>
      <p:sp>
        <p:nvSpPr>
          <p:cNvPr id="3" name="Titre 2"/>
          <p:cNvSpPr>
            <a:spLocks noGrp="1"/>
          </p:cNvSpPr>
          <p:nvPr>
            <p:ph type="title"/>
          </p:nvPr>
        </p:nvSpPr>
        <p:spPr>
          <a:xfrm>
            <a:off x="1780674" y="544100"/>
            <a:ext cx="10411327" cy="724630"/>
          </a:xfrm>
        </p:spPr>
        <p:txBody>
          <a:bodyPr>
            <a:normAutofit/>
          </a:bodyPr>
          <a:lstStyle/>
          <a:p>
            <a:r>
              <a:rPr lang="fr-FR" sz="2800" b="1" dirty="0" smtClean="0"/>
              <a:t>Cadre institutionnel, référentiel du BTS CIEL</a:t>
            </a:r>
            <a:endParaRPr lang="fr-FR" sz="2800" b="1" dirty="0"/>
          </a:p>
        </p:txBody>
      </p:sp>
    </p:spTree>
    <p:extLst>
      <p:ext uri="{BB962C8B-B14F-4D97-AF65-F5344CB8AC3E}">
        <p14:creationId xmlns:p14="http://schemas.microsoft.com/office/powerpoint/2010/main" val="5460253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71048" y="544100"/>
            <a:ext cx="10420953" cy="724630"/>
          </a:xfrm>
        </p:spPr>
        <p:txBody>
          <a:bodyPr>
            <a:normAutofit/>
          </a:bodyPr>
          <a:lstStyle/>
          <a:p>
            <a:r>
              <a:rPr lang="fr-FR" sz="2800" b="1" dirty="0" smtClean="0"/>
              <a:t>Cadre institutionnel, grille horaire BTS CIEL IR</a:t>
            </a:r>
            <a:endParaRPr lang="fr-FR" sz="2800" b="1" dirty="0"/>
          </a:p>
        </p:txBody>
      </p:sp>
      <p:pic>
        <p:nvPicPr>
          <p:cNvPr id="5" name="Image 4"/>
          <p:cNvPicPr>
            <a:picLocks noChangeAspect="1"/>
          </p:cNvPicPr>
          <p:nvPr/>
        </p:nvPicPr>
        <p:blipFill>
          <a:blip r:embed="rId3"/>
          <a:stretch>
            <a:fillRect/>
          </a:stretch>
        </p:blipFill>
        <p:spPr>
          <a:xfrm>
            <a:off x="3180024" y="1174136"/>
            <a:ext cx="6470157" cy="5534500"/>
          </a:xfrm>
          <a:prstGeom prst="rect">
            <a:avLst/>
          </a:prstGeom>
        </p:spPr>
      </p:pic>
    </p:spTree>
    <p:extLst>
      <p:ext uri="{BB962C8B-B14F-4D97-AF65-F5344CB8AC3E}">
        <p14:creationId xmlns:p14="http://schemas.microsoft.com/office/powerpoint/2010/main" val="700881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space réservé du contenu 1"/>
          <p:cNvPicPr>
            <a:picLocks noGrp="1" noChangeAspect="1"/>
          </p:cNvPicPr>
          <p:nvPr>
            <p:ph idx="1"/>
          </p:nvPr>
        </p:nvPicPr>
        <p:blipFill>
          <a:blip r:embed="rId3"/>
          <a:stretch>
            <a:fillRect/>
          </a:stretch>
        </p:blipFill>
        <p:spPr>
          <a:xfrm>
            <a:off x="3086898" y="1117940"/>
            <a:ext cx="6607641" cy="5740060"/>
          </a:xfrm>
          <a:prstGeom prst="rect">
            <a:avLst/>
          </a:prstGeom>
        </p:spPr>
      </p:pic>
      <p:sp>
        <p:nvSpPr>
          <p:cNvPr id="3" name="Titre 2"/>
          <p:cNvSpPr>
            <a:spLocks noGrp="1"/>
          </p:cNvSpPr>
          <p:nvPr>
            <p:ph type="title"/>
          </p:nvPr>
        </p:nvSpPr>
        <p:spPr>
          <a:xfrm>
            <a:off x="1780674" y="544100"/>
            <a:ext cx="10411327" cy="724630"/>
          </a:xfrm>
        </p:spPr>
        <p:txBody>
          <a:bodyPr>
            <a:normAutofit/>
          </a:bodyPr>
          <a:lstStyle/>
          <a:p>
            <a:r>
              <a:rPr lang="fr-FR" sz="2800" b="1" dirty="0" smtClean="0"/>
              <a:t>Cadre institutionnel, grille horaire BTS CIEL ER</a:t>
            </a:r>
            <a:endParaRPr lang="fr-FR" sz="2800" b="1" dirty="0"/>
          </a:p>
        </p:txBody>
      </p:sp>
    </p:spTree>
    <p:extLst>
      <p:ext uri="{BB962C8B-B14F-4D97-AF65-F5344CB8AC3E}">
        <p14:creationId xmlns:p14="http://schemas.microsoft.com/office/powerpoint/2010/main" val="4292331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39528" y="1268731"/>
            <a:ext cx="10818796" cy="4785560"/>
          </a:xfrm>
        </p:spPr>
        <p:txBody>
          <a:bodyPr>
            <a:normAutofit lnSpcReduction="10000"/>
          </a:bodyPr>
          <a:lstStyle/>
          <a:p>
            <a:pPr marL="0" indent="0" algn="just">
              <a:lnSpc>
                <a:spcPct val="150000"/>
              </a:lnSpc>
              <a:buNone/>
            </a:pPr>
            <a:r>
              <a:rPr lang="fr-FR" dirty="0" smtClean="0"/>
              <a:t>Il faudra </a:t>
            </a:r>
            <a:r>
              <a:rPr lang="fr-FR" dirty="0"/>
              <a:t>réfléchir en particulier, </a:t>
            </a:r>
            <a:r>
              <a:rPr lang="fr-FR" dirty="0" smtClean="0"/>
              <a:t>aux espaces de formation professionnelle communs </a:t>
            </a:r>
            <a:r>
              <a:rPr lang="fr-FR" dirty="0"/>
              <a:t>appropriés dont le partage est à penser, aux </a:t>
            </a:r>
            <a:r>
              <a:rPr lang="fr-FR" dirty="0" smtClean="0"/>
              <a:t>matériels</a:t>
            </a:r>
          </a:p>
          <a:p>
            <a:pPr marL="0" indent="0" algn="just">
              <a:lnSpc>
                <a:spcPct val="150000"/>
              </a:lnSpc>
              <a:buNone/>
            </a:pPr>
            <a:r>
              <a:rPr lang="fr-FR" dirty="0" smtClean="0"/>
              <a:t>Si </a:t>
            </a:r>
            <a:r>
              <a:rPr lang="fr-FR" dirty="0"/>
              <a:t>une répartition hebdomadaire est sans doute plus simple à mettre en œuvre, elle pourra </a:t>
            </a:r>
            <a:r>
              <a:rPr lang="fr-FR" dirty="0" smtClean="0"/>
              <a:t>toutefois être aménagée en </a:t>
            </a:r>
            <a:r>
              <a:rPr lang="fr-FR" dirty="0"/>
              <a:t>fonction des projets en cours à la suite de la concertation des enseignants </a:t>
            </a:r>
            <a:r>
              <a:rPr lang="fr-FR" dirty="0" smtClean="0"/>
              <a:t>concernés et </a:t>
            </a:r>
            <a:r>
              <a:rPr lang="fr-FR" dirty="0"/>
              <a:t>après accord du chef </a:t>
            </a:r>
            <a:r>
              <a:rPr lang="fr-FR" dirty="0" smtClean="0"/>
              <a:t>d’établissement, les </a:t>
            </a:r>
            <a:r>
              <a:rPr lang="fr-FR" dirty="0"/>
              <a:t>heures de </a:t>
            </a:r>
            <a:r>
              <a:rPr lang="fr-FR" dirty="0" smtClean="0"/>
              <a:t>co-enseignement </a:t>
            </a:r>
            <a:r>
              <a:rPr lang="fr-FR" dirty="0"/>
              <a:t>pourront </a:t>
            </a:r>
            <a:r>
              <a:rPr lang="fr-FR" dirty="0" smtClean="0"/>
              <a:t>être </a:t>
            </a:r>
            <a:r>
              <a:rPr lang="fr-FR" dirty="0"/>
              <a:t>mises </a:t>
            </a:r>
            <a:r>
              <a:rPr lang="fr-FR" dirty="0" smtClean="0"/>
              <a:t>en œuvre </a:t>
            </a:r>
            <a:r>
              <a:rPr lang="fr-FR" dirty="0"/>
              <a:t>par quinzaine, toutes les trois semaines, ou regroupées sur une période</a:t>
            </a:r>
            <a:r>
              <a:rPr lang="fr-FR" dirty="0" smtClean="0"/>
              <a:t>. Quels </a:t>
            </a:r>
            <a:r>
              <a:rPr lang="fr-FR" dirty="0"/>
              <a:t>que soient les choix qui seront faits, cette nouvelle modalité d’enseignement est à penser </a:t>
            </a:r>
            <a:r>
              <a:rPr lang="fr-FR" dirty="0" smtClean="0"/>
              <a:t>dans le </a:t>
            </a:r>
            <a:r>
              <a:rPr lang="fr-FR" dirty="0"/>
              <a:t>temps et dans l’espace et il convient d’y réfléchir en amont</a:t>
            </a:r>
            <a:r>
              <a:rPr lang="fr-FR" dirty="0" smtClean="0"/>
              <a:t>.</a:t>
            </a:r>
          </a:p>
          <a:p>
            <a:pPr marL="0" indent="0" algn="just">
              <a:lnSpc>
                <a:spcPct val="150000"/>
              </a:lnSpc>
              <a:buNone/>
            </a:pPr>
            <a:r>
              <a:rPr lang="fr-FR" dirty="0"/>
              <a:t>Il est </a:t>
            </a:r>
            <a:r>
              <a:rPr lang="fr-FR" dirty="0" smtClean="0"/>
              <a:t>important, </a:t>
            </a:r>
            <a:r>
              <a:rPr lang="fr-FR" dirty="0"/>
              <a:t>pour les </a:t>
            </a:r>
            <a:r>
              <a:rPr lang="fr-FR" dirty="0" smtClean="0"/>
              <a:t>professeurs, </a:t>
            </a:r>
            <a:r>
              <a:rPr lang="fr-FR" dirty="0"/>
              <a:t>d’anticiper et de repérer les situations, activités et supports les plus </a:t>
            </a:r>
            <a:r>
              <a:rPr lang="fr-FR" dirty="0" smtClean="0"/>
              <a:t>pertinents. </a:t>
            </a:r>
            <a:endParaRPr lang="fr-FR" dirty="0"/>
          </a:p>
        </p:txBody>
      </p:sp>
      <p:sp>
        <p:nvSpPr>
          <p:cNvPr id="3" name="Titre 2"/>
          <p:cNvSpPr>
            <a:spLocks noGrp="1"/>
          </p:cNvSpPr>
          <p:nvPr>
            <p:ph type="title"/>
          </p:nvPr>
        </p:nvSpPr>
        <p:spPr>
          <a:xfrm>
            <a:off x="1780674" y="544100"/>
            <a:ext cx="10411327" cy="724630"/>
          </a:xfrm>
        </p:spPr>
        <p:txBody>
          <a:bodyPr>
            <a:normAutofit/>
          </a:bodyPr>
          <a:lstStyle/>
          <a:p>
            <a:r>
              <a:rPr lang="fr-FR" sz="2800" b="1" dirty="0" smtClean="0"/>
              <a:t>Cadre institutionnel, organisation et pilotage</a:t>
            </a:r>
            <a:endParaRPr lang="fr-FR" sz="2800" b="1" dirty="0"/>
          </a:p>
        </p:txBody>
      </p:sp>
    </p:spTree>
    <p:extLst>
      <p:ext uri="{BB962C8B-B14F-4D97-AF65-F5344CB8AC3E}">
        <p14:creationId xmlns:p14="http://schemas.microsoft.com/office/powerpoint/2010/main" val="3894024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39528" y="1268731"/>
            <a:ext cx="10818796" cy="4785560"/>
          </a:xfrm>
        </p:spPr>
        <p:txBody>
          <a:bodyPr>
            <a:normAutofit/>
          </a:bodyPr>
          <a:lstStyle/>
          <a:p>
            <a:pPr marL="0" indent="0" algn="just">
              <a:lnSpc>
                <a:spcPct val="150000"/>
              </a:lnSpc>
              <a:buNone/>
            </a:pPr>
            <a:r>
              <a:rPr lang="fr-FR" dirty="0"/>
              <a:t>Les enseignements de </a:t>
            </a:r>
            <a:r>
              <a:rPr lang="fr-FR" dirty="0" smtClean="0"/>
              <a:t>physique et </a:t>
            </a:r>
            <a:r>
              <a:rPr lang="fr-FR" dirty="0"/>
              <a:t>de </a:t>
            </a:r>
            <a:r>
              <a:rPr lang="fr-FR" dirty="0" smtClean="0"/>
              <a:t>STI </a:t>
            </a:r>
            <a:r>
              <a:rPr lang="fr-FR" dirty="0"/>
              <a:t>participent de manière très étroite à l’acquisition des connaissances et capacités associées aux compétences professionnelles de ce diplôme. </a:t>
            </a:r>
            <a:r>
              <a:rPr lang="fr-FR" dirty="0" smtClean="0"/>
              <a:t>Le coenseignement renforce le </a:t>
            </a:r>
            <a:r>
              <a:rPr lang="fr-FR" dirty="0"/>
              <a:t>sens et la progressivité des </a:t>
            </a:r>
            <a:r>
              <a:rPr lang="fr-FR" dirty="0" smtClean="0"/>
              <a:t>apprentissages.</a:t>
            </a:r>
          </a:p>
          <a:p>
            <a:pPr marL="0" indent="0" algn="just">
              <a:lnSpc>
                <a:spcPct val="150000"/>
              </a:lnSpc>
              <a:buNone/>
            </a:pPr>
            <a:r>
              <a:rPr lang="fr-FR" dirty="0"/>
              <a:t>La mise en œuvre des lois de la physique-chimie appliquées à des </a:t>
            </a:r>
            <a:r>
              <a:rPr lang="fr-FR" dirty="0" smtClean="0"/>
              <a:t>systèmes de la formation professionnelle. Elle doit </a:t>
            </a:r>
            <a:r>
              <a:rPr lang="fr-FR" dirty="0"/>
              <a:t>apporter à </a:t>
            </a:r>
            <a:r>
              <a:rPr lang="fr-FR" dirty="0" smtClean="0"/>
              <a:t>l’apprenant </a:t>
            </a:r>
            <a:r>
              <a:rPr lang="fr-FR" dirty="0"/>
              <a:t>des points de vue différents sur une même problématique, dans un même lieu et au même moment. Elle renforce la complémentarité de ces deux enseignements et nourrit le caractère professionnel de la formation.</a:t>
            </a:r>
            <a:endParaRPr lang="fr-FR" b="1" dirty="0"/>
          </a:p>
          <a:p>
            <a:pPr marL="0" indent="0" algn="just">
              <a:lnSpc>
                <a:spcPct val="150000"/>
              </a:lnSpc>
              <a:buNone/>
            </a:pPr>
            <a:r>
              <a:rPr lang="fr-FR" dirty="0" smtClean="0"/>
              <a:t>  </a:t>
            </a:r>
            <a:endParaRPr lang="fr-FR" dirty="0"/>
          </a:p>
        </p:txBody>
      </p:sp>
      <p:sp>
        <p:nvSpPr>
          <p:cNvPr id="3" name="Titre 2"/>
          <p:cNvSpPr>
            <a:spLocks noGrp="1"/>
          </p:cNvSpPr>
          <p:nvPr>
            <p:ph type="title"/>
          </p:nvPr>
        </p:nvSpPr>
        <p:spPr>
          <a:xfrm>
            <a:off x="1780674" y="544100"/>
            <a:ext cx="10411327" cy="724630"/>
          </a:xfrm>
        </p:spPr>
        <p:txBody>
          <a:bodyPr>
            <a:normAutofit/>
          </a:bodyPr>
          <a:lstStyle/>
          <a:p>
            <a:r>
              <a:rPr lang="fr-FR" sz="2800" b="1" dirty="0"/>
              <a:t>Cadre institutionnel, </a:t>
            </a:r>
            <a:r>
              <a:rPr lang="fr-FR" sz="2800" b="1" dirty="0" smtClean="0"/>
              <a:t>co-enseignement </a:t>
            </a:r>
            <a:r>
              <a:rPr lang="fr-FR" sz="2800" b="1" dirty="0" smtClean="0"/>
              <a:t>STI - Physique</a:t>
            </a:r>
            <a:endParaRPr lang="fr-FR" sz="2800" b="1" dirty="0"/>
          </a:p>
        </p:txBody>
      </p:sp>
    </p:spTree>
    <p:extLst>
      <p:ext uri="{BB962C8B-B14F-4D97-AF65-F5344CB8AC3E}">
        <p14:creationId xmlns:p14="http://schemas.microsoft.com/office/powerpoint/2010/main" val="3206900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80674" y="544100"/>
            <a:ext cx="10411327" cy="995942"/>
          </a:xfrm>
        </p:spPr>
        <p:txBody>
          <a:bodyPr>
            <a:noAutofit/>
          </a:bodyPr>
          <a:lstStyle/>
          <a:p>
            <a:r>
              <a:rPr lang="fr-FR" sz="2800" b="1" dirty="0"/>
              <a:t>Cadre institutionnel, </a:t>
            </a:r>
            <a:r>
              <a:rPr lang="fr-FR" sz="2800" b="1" dirty="0" smtClean="0"/>
              <a:t>à titre d’exemple, compétence professionnelle C09 IR</a:t>
            </a:r>
            <a:endParaRPr lang="fr-FR" sz="2800" b="1" dirty="0"/>
          </a:p>
        </p:txBody>
      </p:sp>
      <p:pic>
        <p:nvPicPr>
          <p:cNvPr id="6" name="Image 5"/>
          <p:cNvPicPr>
            <a:picLocks noChangeAspect="1"/>
          </p:cNvPicPr>
          <p:nvPr/>
        </p:nvPicPr>
        <p:blipFill>
          <a:blip r:embed="rId3"/>
          <a:stretch>
            <a:fillRect/>
          </a:stretch>
        </p:blipFill>
        <p:spPr>
          <a:xfrm>
            <a:off x="3932633" y="1932873"/>
            <a:ext cx="5760007" cy="4801295"/>
          </a:xfrm>
          <a:prstGeom prst="rect">
            <a:avLst/>
          </a:prstGeom>
        </p:spPr>
      </p:pic>
    </p:spTree>
    <p:extLst>
      <p:ext uri="{BB962C8B-B14F-4D97-AF65-F5344CB8AC3E}">
        <p14:creationId xmlns:p14="http://schemas.microsoft.com/office/powerpoint/2010/main" val="2192035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1148</TotalTime>
  <Words>1054</Words>
  <Application>Microsoft Office PowerPoint</Application>
  <PresentationFormat>Grand écran</PresentationFormat>
  <Paragraphs>54</Paragraphs>
  <Slides>11</Slides>
  <Notes>11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Arial</vt:lpstr>
      <vt:lpstr>Calibri</vt:lpstr>
      <vt:lpstr>Century Gothic</vt:lpstr>
      <vt:lpstr>Wingdings 3</vt:lpstr>
      <vt:lpstr>Brin</vt:lpstr>
      <vt:lpstr>BTS CIEL</vt:lpstr>
      <vt:lpstr>Cadre institutionnel, référentiel du BTS CIEL</vt:lpstr>
      <vt:lpstr>Cadre institutionnel, référentiel du BTS CIEL</vt:lpstr>
      <vt:lpstr>Cadre institutionnel, référentiel du BTS CIEL</vt:lpstr>
      <vt:lpstr>Cadre institutionnel, grille horaire BTS CIEL IR</vt:lpstr>
      <vt:lpstr>Cadre institutionnel, grille horaire BTS CIEL ER</vt:lpstr>
      <vt:lpstr>Cadre institutionnel, organisation et pilotage</vt:lpstr>
      <vt:lpstr>Cadre institutionnel, co-enseignement STI - Physique</vt:lpstr>
      <vt:lpstr>Cadre institutionnel, à titre d’exemple, compétence professionnelle C09 IR</vt:lpstr>
      <vt:lpstr>Cadre institutionnel, à titre d’exemple, compétence professionnelle C09 ER</vt:lpstr>
      <vt:lpstr>Approche pluridisciplinaire : M-P-STI</vt:lpstr>
    </vt:vector>
  </TitlesOfParts>
  <Company>Académie de Lille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BTS CIEL</dc:title>
  <dc:creator>Fabrice Rose</dc:creator>
  <cp:lastModifiedBy>Fabrice Rose</cp:lastModifiedBy>
  <cp:revision>164</cp:revision>
  <dcterms:created xsi:type="dcterms:W3CDTF">2020-10-20T02:30:57Z</dcterms:created>
  <dcterms:modified xsi:type="dcterms:W3CDTF">2024-02-26T09:17:14Z</dcterms:modified>
</cp:coreProperties>
</file>